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4"/>
  </p:notesMasterIdLst>
  <p:handoutMasterIdLst>
    <p:handoutMasterId r:id="rId45"/>
  </p:handoutMasterIdLst>
  <p:sldIdLst>
    <p:sldId id="270"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Lst>
  <p:sldSz cx="12188825" cy="6858000"/>
  <p:notesSz cx="69469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ler, Patrick J." initials="CPJ" lastIdx="3" clrIdx="0">
    <p:extLst>
      <p:ext uri="{19B8F6BF-5375-455C-9EA6-DF929625EA0E}">
        <p15:presenceInfo xmlns:p15="http://schemas.microsoft.com/office/powerpoint/2012/main" userId="S-1-5-21-1957994488-746137067-839522115-252853" providerId="AD"/>
      </p:ext>
    </p:extLst>
  </p:cmAuthor>
  <p:cmAuthor id="2" name="Hawley, Daniel S." initials="HDS" lastIdx="2" clrIdx="1">
    <p:extLst>
      <p:ext uri="{19B8F6BF-5375-455C-9EA6-DF929625EA0E}">
        <p15:presenceInfo xmlns:p15="http://schemas.microsoft.com/office/powerpoint/2012/main" userId="S-1-5-21-1957994488-746137067-839522115-246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99" autoAdjust="0"/>
    <p:restoredTop sz="80496" autoAdjust="0"/>
  </p:normalViewPr>
  <p:slideViewPr>
    <p:cSldViewPr>
      <p:cViewPr varScale="1">
        <p:scale>
          <a:sx n="54" d="100"/>
          <a:sy n="54" d="100"/>
        </p:scale>
        <p:origin x="924" y="52"/>
      </p:cViewPr>
      <p:guideLst>
        <p:guide orient="horz" pos="2160"/>
        <p:guide pos="3839"/>
      </p:guideLst>
    </p:cSldViewPr>
  </p:slideViewPr>
  <p:notesTextViewPr>
    <p:cViewPr>
      <p:scale>
        <a:sx n="1" d="1"/>
        <a:sy n="1" d="1"/>
      </p:scale>
      <p:origin x="0" y="0"/>
    </p:cViewPr>
  </p:notesTextViewPr>
  <p:sorterViewPr>
    <p:cViewPr>
      <p:scale>
        <a:sx n="100" d="100"/>
        <a:sy n="100" d="100"/>
      </p:scale>
      <p:origin x="0" y="14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5413" y="0"/>
            <a:ext cx="3009900" cy="463550"/>
          </a:xfrm>
          <a:prstGeom prst="rect">
            <a:avLst/>
          </a:prstGeom>
        </p:spPr>
        <p:txBody>
          <a:bodyPr vert="horz" lIns="91440" tIns="45720" rIns="91440" bIns="45720" rtlCol="0"/>
          <a:lstStyle>
            <a:lvl1pPr algn="r">
              <a:defRPr sz="1200"/>
            </a:lvl1pPr>
          </a:lstStyle>
          <a:p>
            <a:fld id="{334960D8-8442-4071-B895-D3D8BA60BE63}" type="datetimeFigureOut">
              <a:rPr lang="en-US" smtClean="0"/>
              <a:t>12/5/2019</a:t>
            </a:fld>
            <a:endParaRPr lang="en-US"/>
          </a:p>
        </p:txBody>
      </p:sp>
      <p:sp>
        <p:nvSpPr>
          <p:cNvPr id="4" name="Footer Placeholder 3"/>
          <p:cNvSpPr>
            <a:spLocks noGrp="1"/>
          </p:cNvSpPr>
          <p:nvPr>
            <p:ph type="ftr" sz="quarter" idx="2"/>
          </p:nvPr>
        </p:nvSpPr>
        <p:spPr>
          <a:xfrm>
            <a:off x="0" y="8805863"/>
            <a:ext cx="300990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5413" y="8805863"/>
            <a:ext cx="3009900" cy="463550"/>
          </a:xfrm>
          <a:prstGeom prst="rect">
            <a:avLst/>
          </a:prstGeom>
        </p:spPr>
        <p:txBody>
          <a:bodyPr vert="horz" lIns="91440" tIns="45720" rIns="91440" bIns="45720" rtlCol="0" anchor="b"/>
          <a:lstStyle>
            <a:lvl1pPr algn="r">
              <a:defRPr sz="1200"/>
            </a:lvl1pPr>
          </a:lstStyle>
          <a:p>
            <a:fld id="{B094C720-6921-4A0C-BC79-DBA63D0C8D0A}" type="slidenum">
              <a:rPr lang="en-US" smtClean="0"/>
              <a:t>‹#›</a:t>
            </a:fld>
            <a:endParaRPr lang="en-US"/>
          </a:p>
        </p:txBody>
      </p:sp>
    </p:spTree>
    <p:extLst>
      <p:ext uri="{BB962C8B-B14F-4D97-AF65-F5344CB8AC3E}">
        <p14:creationId xmlns:p14="http://schemas.microsoft.com/office/powerpoint/2010/main" val="2077802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3550"/>
          </a:xfrm>
          <a:prstGeom prst="rect">
            <a:avLst/>
          </a:prstGeom>
        </p:spPr>
        <p:txBody>
          <a:bodyPr vert="horz" lIns="92665" tIns="46333" rIns="92665" bIns="46333" rtlCol="0"/>
          <a:lstStyle>
            <a:lvl1pPr algn="l">
              <a:defRPr sz="1200"/>
            </a:lvl1pPr>
          </a:lstStyle>
          <a:p>
            <a:endParaRPr lang="en-US"/>
          </a:p>
        </p:txBody>
      </p:sp>
      <p:sp>
        <p:nvSpPr>
          <p:cNvPr id="3" name="Date Placeholder 2"/>
          <p:cNvSpPr>
            <a:spLocks noGrp="1"/>
          </p:cNvSpPr>
          <p:nvPr>
            <p:ph type="dt" idx="1"/>
          </p:nvPr>
        </p:nvSpPr>
        <p:spPr>
          <a:xfrm>
            <a:off x="3934969" y="0"/>
            <a:ext cx="3010323" cy="463550"/>
          </a:xfrm>
          <a:prstGeom prst="rect">
            <a:avLst/>
          </a:prstGeom>
        </p:spPr>
        <p:txBody>
          <a:bodyPr vert="horz" lIns="92665" tIns="46333" rIns="92665" bIns="46333" rtlCol="0"/>
          <a:lstStyle>
            <a:lvl1pPr algn="r">
              <a:defRPr sz="1200"/>
            </a:lvl1pPr>
          </a:lstStyle>
          <a:p>
            <a:fld id="{8ECFEA6E-80E9-4220-89BC-A7D4FCB8EC9C}" type="datetimeFigureOut">
              <a:rPr lang="en-US" smtClean="0"/>
              <a:t>12/5/2019</a:t>
            </a:fld>
            <a:endParaRPr lang="en-US"/>
          </a:p>
        </p:txBody>
      </p:sp>
      <p:sp>
        <p:nvSpPr>
          <p:cNvPr id="4" name="Slide Image Placeholder 3"/>
          <p:cNvSpPr>
            <a:spLocks noGrp="1" noRot="1" noChangeAspect="1"/>
          </p:cNvSpPr>
          <p:nvPr>
            <p:ph type="sldImg" idx="2"/>
          </p:nvPr>
        </p:nvSpPr>
        <p:spPr>
          <a:xfrm>
            <a:off x="384175" y="695325"/>
            <a:ext cx="6178550" cy="3476625"/>
          </a:xfrm>
          <a:prstGeom prst="rect">
            <a:avLst/>
          </a:prstGeom>
          <a:noFill/>
          <a:ln w="12700">
            <a:solidFill>
              <a:prstClr val="black"/>
            </a:solidFill>
          </a:ln>
        </p:spPr>
        <p:txBody>
          <a:bodyPr vert="horz" lIns="92665" tIns="46333" rIns="92665" bIns="46333" rtlCol="0" anchor="ctr"/>
          <a:lstStyle/>
          <a:p>
            <a:endParaRPr lang="en-US"/>
          </a:p>
        </p:txBody>
      </p:sp>
      <p:sp>
        <p:nvSpPr>
          <p:cNvPr id="5" name="Notes Placeholder 4"/>
          <p:cNvSpPr>
            <a:spLocks noGrp="1"/>
          </p:cNvSpPr>
          <p:nvPr>
            <p:ph type="body" sz="quarter" idx="3"/>
          </p:nvPr>
        </p:nvSpPr>
        <p:spPr>
          <a:xfrm>
            <a:off x="694690" y="4403725"/>
            <a:ext cx="5557520" cy="4171950"/>
          </a:xfrm>
          <a:prstGeom prst="rect">
            <a:avLst/>
          </a:prstGeom>
        </p:spPr>
        <p:txBody>
          <a:bodyPr vert="horz" lIns="92665" tIns="46333" rIns="92665" bIns="4633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10323" cy="463550"/>
          </a:xfrm>
          <a:prstGeom prst="rect">
            <a:avLst/>
          </a:prstGeom>
        </p:spPr>
        <p:txBody>
          <a:bodyPr vert="horz" lIns="92665" tIns="46333" rIns="92665" bIns="46333"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805841"/>
            <a:ext cx="3010323" cy="463550"/>
          </a:xfrm>
          <a:prstGeom prst="rect">
            <a:avLst/>
          </a:prstGeom>
        </p:spPr>
        <p:txBody>
          <a:bodyPr vert="horz" lIns="92665" tIns="46333" rIns="92665" bIns="46333" rtlCol="0" anchor="b"/>
          <a:lstStyle>
            <a:lvl1pPr algn="r">
              <a:defRPr sz="1200"/>
            </a:lvl1pPr>
          </a:lstStyle>
          <a:p>
            <a:fld id="{34FBEAD7-C1C7-4443-B237-EE8838AF1FB1}" type="slidenum">
              <a:rPr lang="en-US" smtClean="0"/>
              <a:t>‹#›</a:t>
            </a:fld>
            <a:endParaRPr lang="en-US"/>
          </a:p>
        </p:txBody>
      </p:sp>
    </p:spTree>
    <p:extLst>
      <p:ext uri="{BB962C8B-B14F-4D97-AF65-F5344CB8AC3E}">
        <p14:creationId xmlns:p14="http://schemas.microsoft.com/office/powerpoint/2010/main" val="375524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ection809panel.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Arial" panose="020B0604020202020204" pitchFamily="34" charset="0"/>
                <a:cs typeface="Arial" panose="020B0604020202020204" pitchFamily="34" charset="0"/>
              </a:rPr>
              <a:t>So besides those benefits we just outlined, there’s also the legal considerations…</a:t>
            </a:r>
            <a:endParaRPr lang="en-US" altLang="en-US" dirty="0" smtClean="0">
              <a:latin typeface="Arial" panose="020B0604020202020204" pitchFamily="34" charset="0"/>
              <a:cs typeface="Arial" panose="020B0604020202020204" pitchFamily="34" charset="0"/>
            </a:endParaRPr>
          </a:p>
          <a:p>
            <a:endParaRPr lang="en-US" dirty="0" smtClean="0"/>
          </a:p>
          <a:p>
            <a:r>
              <a:rPr lang="en-US" dirty="0" smtClean="0"/>
              <a:t>What you have here are</a:t>
            </a:r>
            <a:r>
              <a:rPr lang="en-US" baseline="0" dirty="0" smtClean="0"/>
              <a:t> r</a:t>
            </a:r>
            <a:r>
              <a:rPr lang="en-US" dirty="0" smtClean="0"/>
              <a:t>egulations</a:t>
            </a:r>
            <a:r>
              <a:rPr lang="en-US" baseline="0" dirty="0" smtClean="0"/>
              <a:t> encouraging commerciality at various levels and entry points within the Government </a:t>
            </a:r>
          </a:p>
          <a:p>
            <a:endParaRPr lang="en-US" baseline="0" dirty="0" smtClean="0"/>
          </a:p>
          <a:p>
            <a:r>
              <a:rPr lang="en-US" baseline="0" dirty="0" smtClean="0"/>
              <a:t>Its in the guiding principles of the FAR in 1.102, incorporated with IT products and services as seen in NDAA 2018, in Contractor purchasing systems administration in the DFARS clause, and the preference is even outlined for Primes to flow down to their subs as seen in 52.244-6.</a:t>
            </a:r>
          </a:p>
          <a:p>
            <a:endParaRPr lang="en-US" dirty="0"/>
          </a:p>
        </p:txBody>
      </p:sp>
      <p:sp>
        <p:nvSpPr>
          <p:cNvPr id="4" name="Slide Number Placeholder 3"/>
          <p:cNvSpPr>
            <a:spLocks noGrp="1"/>
          </p:cNvSpPr>
          <p:nvPr>
            <p:ph type="sldNum" sz="quarter" idx="10"/>
          </p:nvPr>
        </p:nvSpPr>
        <p:spPr/>
        <p:txBody>
          <a:bodyPr/>
          <a:lstStyle/>
          <a:p>
            <a:fld id="{7B55FDA9-37AE-453D-BD26-5A404C586699}" type="slidenum">
              <a:rPr lang="en-US" smtClean="0"/>
              <a:t>2</a:t>
            </a:fld>
            <a:endParaRPr lang="en-US" dirty="0"/>
          </a:p>
        </p:txBody>
      </p:sp>
    </p:spTree>
    <p:extLst>
      <p:ext uri="{BB962C8B-B14F-4D97-AF65-F5344CB8AC3E}">
        <p14:creationId xmlns:p14="http://schemas.microsoft.com/office/powerpoint/2010/main" val="3408022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of us are familiar with the market</a:t>
            </a:r>
            <a:r>
              <a:rPr lang="en-US" sz="1200" kern="1200" baseline="0" dirty="0" smtClean="0">
                <a:solidFill>
                  <a:schemeClr val="tx1"/>
                </a:solidFill>
                <a:effectLst/>
                <a:latin typeface="+mn-lt"/>
                <a:ea typeface="+mn-ea"/>
                <a:cs typeface="+mn-cs"/>
              </a:rPr>
              <a:t> research concept.  It’s elementary right , we all do it in our everyday lives, when we want to purchase a car or </a:t>
            </a:r>
            <a:r>
              <a:rPr lang="en-US" sz="1200" kern="1200" baseline="0" dirty="0" err="1" smtClean="0">
                <a:solidFill>
                  <a:schemeClr val="tx1"/>
                </a:solidFill>
                <a:effectLst/>
                <a:latin typeface="+mn-lt"/>
                <a:ea typeface="+mn-ea"/>
                <a:cs typeface="+mn-cs"/>
              </a:rPr>
              <a:t>tv</a:t>
            </a:r>
            <a:r>
              <a:rPr lang="en-US" sz="1200"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But within this very basic task holds the essential building blocks for commercial acquisitions, serving as the basis for not only the CID but also the price analysis.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Remember market research is a continuous process designed to gather data on products and services, industry standards, market capabilities and the business practices associated with them. </a:t>
            </a:r>
            <a:r>
              <a:rPr lang="en-US" baseline="0" dirty="0" smtClean="0"/>
              <a:t> It can identify potential solutions as well as create greater competition by expanding the supplier base.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MR is a snowflake, completely individual, and I have to remind myself of this, and to not go through a MR routine (check </a:t>
            </a:r>
            <a:r>
              <a:rPr lang="en-US" baseline="0" dirty="0" err="1" smtClean="0"/>
              <a:t>Partsbase</a:t>
            </a:r>
            <a:r>
              <a:rPr lang="en-US" baseline="0" dirty="0" smtClean="0"/>
              <a:t>, haystack, the company’s websites, </a:t>
            </a:r>
            <a:r>
              <a:rPr lang="en-US" baseline="0" dirty="0" err="1" smtClean="0"/>
              <a:t>etc</a:t>
            </a:r>
            <a:r>
              <a:rPr lang="en-US" baseline="0" dirty="0" smtClean="0"/>
              <a:t>), and think outside the box when it comes to gathering data points.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Prep: </a:t>
            </a:r>
            <a:r>
              <a:rPr lang="en-US" altLang="en-US" sz="1200" baseline="0" dirty="0" smtClean="0"/>
              <a:t> I find it helpful to s</a:t>
            </a:r>
            <a:r>
              <a:rPr lang="en-US" altLang="en-US" sz="1200" dirty="0" smtClean="0"/>
              <a:t>et up a call with the </a:t>
            </a:r>
            <a:r>
              <a:rPr lang="en-US" altLang="en-US" sz="1200" baseline="0" dirty="0" smtClean="0"/>
              <a:t>requestor or any government team, to understand the item, the market, what’s the item being used for, on what project, what is the core function.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smtClean="0"/>
              <a:t>Org: </a:t>
            </a:r>
            <a:r>
              <a:rPr lang="en-US" altLang="en-US" sz="1200" dirty="0" smtClean="0"/>
              <a:t> Strive to </a:t>
            </a:r>
            <a:r>
              <a:rPr lang="en-US" altLang="en-US" sz="1200" baseline="0" dirty="0" smtClean="0"/>
              <a:t>allow your effort and work to be a building block for the next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7B55FDA9-37AE-453D-BD26-5A404C586699}" type="slidenum">
              <a:rPr lang="en-US" smtClean="0"/>
              <a:t>12</a:t>
            </a:fld>
            <a:endParaRPr lang="en-US" dirty="0"/>
          </a:p>
        </p:txBody>
      </p:sp>
    </p:spTree>
    <p:extLst>
      <p:ext uri="{BB962C8B-B14F-4D97-AF65-F5344CB8AC3E}">
        <p14:creationId xmlns:p14="http://schemas.microsoft.com/office/powerpoint/2010/main" val="3225668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B55FDA9-37AE-453D-BD26-5A404C586699}" type="slidenum">
              <a:rPr lang="en-US" smtClean="0"/>
              <a:t>13</a:t>
            </a:fld>
            <a:endParaRPr lang="en-US" dirty="0"/>
          </a:p>
        </p:txBody>
      </p:sp>
    </p:spTree>
    <p:extLst>
      <p:ext uri="{BB962C8B-B14F-4D97-AF65-F5344CB8AC3E}">
        <p14:creationId xmlns:p14="http://schemas.microsoft.com/office/powerpoint/2010/main" val="4056392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Currently there are 6 centers within the CIG broken down</a:t>
            </a:r>
            <a:r>
              <a:rPr lang="en-US" sz="1200" b="0" kern="1200" baseline="0" dirty="0" smtClean="0">
                <a:solidFill>
                  <a:schemeClr val="tx1"/>
                </a:solidFill>
                <a:effectLst/>
                <a:latin typeface="+mn-lt"/>
                <a:ea typeface="+mn-ea"/>
                <a:cs typeface="+mn-cs"/>
              </a:rPr>
              <a:t> by industry expertise. Now the original intent was for each location to become an expert in that field but case assignments are also based on workload and bandwidth so the for instance the Boston team does not only review Services, Chemicals and Materials.  </a:t>
            </a:r>
          </a:p>
          <a:p>
            <a:pPr lvl="0"/>
            <a:endParaRPr lang="en-US" sz="1200" b="0" kern="1200" baseline="0" dirty="0" smtClean="0">
              <a:solidFill>
                <a:schemeClr val="tx1"/>
              </a:solidFill>
              <a:effectLst/>
              <a:latin typeface="+mn-lt"/>
              <a:ea typeface="+mn-ea"/>
              <a:cs typeface="+mn-cs"/>
            </a:endParaRPr>
          </a:p>
          <a:p>
            <a:pPr lvl="0"/>
            <a:r>
              <a:rPr lang="en-US" sz="1200" b="0" kern="1200" baseline="0" dirty="0" smtClean="0">
                <a:solidFill>
                  <a:schemeClr val="tx1"/>
                </a:solidFill>
                <a:effectLst/>
                <a:latin typeface="+mn-lt"/>
                <a:ea typeface="+mn-ea"/>
                <a:cs typeface="+mn-cs"/>
              </a:rPr>
              <a:t>The CIG has a total staff of 59 people with a</a:t>
            </a:r>
            <a:r>
              <a:rPr lang="en-US" dirty="0" smtClean="0"/>
              <a:t>bout a 60/40</a:t>
            </a:r>
            <a:r>
              <a:rPr lang="en-US" baseline="0" dirty="0" smtClean="0"/>
              <a:t> split between price cost analysts and engineers.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EAD7-C1C7-4443-B237-EE8838AF1F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7780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NDAA 2016  outlined the need for a centralized database for commercial recommendations and determinations  </a:t>
            </a:r>
            <a:endParaRPr lang="en-US" dirty="0" smtClean="0"/>
          </a:p>
          <a:p>
            <a:endParaRPr lang="en-US" dirty="0" smtClean="0"/>
          </a:p>
          <a:p>
            <a:r>
              <a:rPr lang="en-US" dirty="0" smtClean="0"/>
              <a:t>Get updated</a:t>
            </a:r>
            <a:r>
              <a:rPr lang="en-US" baseline="0" dirty="0" smtClean="0"/>
              <a:t> numbers from Danielle</a:t>
            </a:r>
          </a:p>
          <a:p>
            <a:r>
              <a:rPr lang="en-US" dirty="0" smtClean="0"/>
              <a:t>DPC</a:t>
            </a:r>
            <a:r>
              <a:rPr lang="en-US" baseline="0" dirty="0" smtClean="0"/>
              <a:t> database features? </a:t>
            </a:r>
          </a:p>
        </p:txBody>
      </p:sp>
      <p:sp>
        <p:nvSpPr>
          <p:cNvPr id="4" name="Slide Number Placeholder 3"/>
          <p:cNvSpPr>
            <a:spLocks noGrp="1"/>
          </p:cNvSpPr>
          <p:nvPr>
            <p:ph type="sldNum" sz="quarter" idx="10"/>
          </p:nvPr>
        </p:nvSpPr>
        <p:spPr/>
        <p:txBody>
          <a:bodyPr/>
          <a:lstStyle/>
          <a:p>
            <a:fld id="{7B55FDA9-37AE-453D-BD26-5A404C586699}" type="slidenum">
              <a:rPr lang="en-US" smtClean="0"/>
              <a:t>15</a:t>
            </a:fld>
            <a:endParaRPr lang="en-US" dirty="0"/>
          </a:p>
        </p:txBody>
      </p:sp>
    </p:spTree>
    <p:extLst>
      <p:ext uri="{BB962C8B-B14F-4D97-AF65-F5344CB8AC3E}">
        <p14:creationId xmlns:p14="http://schemas.microsoft.com/office/powerpoint/2010/main" val="500640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Letter issued by Kim Herrington the Acting Principal</a:t>
            </a:r>
            <a:r>
              <a:rPr lang="en-US" baseline="0" dirty="0" smtClean="0"/>
              <a:t> Director for Defense Pricing and Contracting</a:t>
            </a:r>
            <a:endParaRPr lang="en-US" dirty="0"/>
          </a:p>
        </p:txBody>
      </p:sp>
      <p:sp>
        <p:nvSpPr>
          <p:cNvPr id="4" name="Slide Number Placeholder 3"/>
          <p:cNvSpPr>
            <a:spLocks noGrp="1"/>
          </p:cNvSpPr>
          <p:nvPr>
            <p:ph type="sldNum" sz="quarter" idx="10"/>
          </p:nvPr>
        </p:nvSpPr>
        <p:spPr/>
        <p:txBody>
          <a:bodyPr/>
          <a:lstStyle/>
          <a:p>
            <a:fld id="{7B55FDA9-37AE-453D-BD26-5A404C586699}" type="slidenum">
              <a:rPr lang="en-US" smtClean="0"/>
              <a:t>16</a:t>
            </a:fld>
            <a:endParaRPr lang="en-US" dirty="0"/>
          </a:p>
        </p:txBody>
      </p:sp>
    </p:spTree>
    <p:extLst>
      <p:ext uri="{BB962C8B-B14F-4D97-AF65-F5344CB8AC3E}">
        <p14:creationId xmlns:p14="http://schemas.microsoft.com/office/powerpoint/2010/main" val="2060661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3"/>
              </a:rPr>
              <a:t>Section 809 Panel</a:t>
            </a:r>
            <a:r>
              <a:rPr lang="en-US" sz="1200" kern="1200" dirty="0" smtClean="0">
                <a:solidFill>
                  <a:schemeClr val="tx1"/>
                </a:solidFill>
                <a:effectLst/>
                <a:latin typeface="+mn-lt"/>
                <a:ea typeface="+mn-ea"/>
                <a:cs typeface="+mn-cs"/>
              </a:rPr>
              <a:t> – an independent advisory panel on streamlining DoD acquisition regulations</a:t>
            </a:r>
          </a:p>
          <a:p>
            <a:endParaRPr lang="en-US" dirty="0" smtClean="0">
              <a:effectLst/>
            </a:endParaRPr>
          </a:p>
          <a:p>
            <a:r>
              <a:rPr lang="en-US" dirty="0" smtClean="0">
                <a:effectLst/>
              </a:rPr>
              <a:t>One</a:t>
            </a:r>
            <a:r>
              <a:rPr lang="en-US" baseline="0" dirty="0" smtClean="0">
                <a:effectLst/>
              </a:rPr>
              <a:t> of t</a:t>
            </a:r>
            <a:r>
              <a:rPr lang="en-US" dirty="0" smtClean="0">
                <a:effectLst/>
              </a:rPr>
              <a:t>he goals of the Section 809 Panel : Review the acquisition regulations applicable to DoD with a view toward streamlining and improving the efficiency and effectiveness of the defense acquisition process and maintaining defense technology advantage</a:t>
            </a:r>
          </a:p>
          <a:p>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kern="0" dirty="0" smtClean="0">
                <a:cs typeface="Arial" panose="020B0604020202020204" pitchFamily="34" charset="0"/>
              </a:rPr>
              <a:t>Provide acquisition insight for the integration of commercial products and services within DoD to streamline procurements and ensure warfighters receive cutting-edge technology at fair and reasonable prices.”</a:t>
            </a:r>
          </a:p>
          <a:p>
            <a:endParaRPr lang="en-US" dirty="0" smtClean="0"/>
          </a:p>
          <a:p>
            <a:r>
              <a:rPr lang="en-US" dirty="0" smtClean="0"/>
              <a:t>In a short</a:t>
            </a:r>
            <a:r>
              <a:rPr lang="en-US" baseline="0" dirty="0" smtClean="0"/>
              <a:t> 3 years, the CIG has come a long way in defining our roles within the agency, coming up with best practices, creating a deskguide, engaging private industry, introducing ourselves to buying commands, putting on a 200 person conference…more stuff? </a:t>
            </a:r>
            <a:endParaRPr lang="en-US" dirty="0"/>
          </a:p>
        </p:txBody>
      </p:sp>
      <p:sp>
        <p:nvSpPr>
          <p:cNvPr id="4" name="Slide Number Placeholder 3"/>
          <p:cNvSpPr>
            <a:spLocks noGrp="1"/>
          </p:cNvSpPr>
          <p:nvPr>
            <p:ph type="sldNum" sz="quarter" idx="10"/>
          </p:nvPr>
        </p:nvSpPr>
        <p:spPr/>
        <p:txBody>
          <a:bodyPr/>
          <a:lstStyle/>
          <a:p>
            <a:fld id="{7B55FDA9-37AE-453D-BD26-5A404C586699}" type="slidenum">
              <a:rPr lang="en-US" smtClean="0"/>
              <a:t>17</a:t>
            </a:fld>
            <a:endParaRPr lang="en-US" dirty="0"/>
          </a:p>
        </p:txBody>
      </p:sp>
    </p:spTree>
    <p:extLst>
      <p:ext uri="{BB962C8B-B14F-4D97-AF65-F5344CB8AC3E}">
        <p14:creationId xmlns:p14="http://schemas.microsoft.com/office/powerpoint/2010/main" val="2697644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B55FDA9-37AE-453D-BD26-5A404C586699}" type="slidenum">
              <a:rPr lang="en-US" smtClean="0"/>
              <a:t>18</a:t>
            </a:fld>
            <a:endParaRPr lang="en-US" dirty="0"/>
          </a:p>
        </p:txBody>
      </p:sp>
    </p:spTree>
    <p:extLst>
      <p:ext uri="{BB962C8B-B14F-4D97-AF65-F5344CB8AC3E}">
        <p14:creationId xmlns:p14="http://schemas.microsoft.com/office/powerpoint/2010/main" val="703293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B55FDA9-37AE-453D-BD26-5A404C586699}" type="slidenum">
              <a:rPr lang="en-US" smtClean="0"/>
              <a:t>19</a:t>
            </a:fld>
            <a:endParaRPr lang="en-US" dirty="0"/>
          </a:p>
        </p:txBody>
      </p:sp>
    </p:spTree>
    <p:extLst>
      <p:ext uri="{BB962C8B-B14F-4D97-AF65-F5344CB8AC3E}">
        <p14:creationId xmlns:p14="http://schemas.microsoft.com/office/powerpoint/2010/main" val="1442002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kern="1200" baseline="0" dirty="0" smtClean="0">
                <a:solidFill>
                  <a:schemeClr val="tx1"/>
                </a:solidFill>
                <a:latin typeface="+mn-lt"/>
                <a:ea typeface="+mn-ea"/>
                <a:cs typeface="+mn-cs"/>
              </a:rPr>
              <a:t>So why the push for commerciality? Why such an emphasis?</a:t>
            </a:r>
          </a:p>
          <a:p>
            <a:pPr marL="0" indent="0">
              <a:buFontTx/>
              <a:buNone/>
            </a:pPr>
            <a:endParaRPr lang="en-US" sz="1200" b="0" i="0" u="none" strike="noStrike" kern="1200" baseline="0" dirty="0" smtClean="0">
              <a:solidFill>
                <a:schemeClr val="tx1"/>
              </a:solidFill>
              <a:latin typeface="+mn-lt"/>
              <a:ea typeface="+mn-ea"/>
              <a:cs typeface="+mn-cs"/>
            </a:endParaRPr>
          </a:p>
          <a:p>
            <a:pPr marL="0" indent="0">
              <a:buFontTx/>
              <a:buNone/>
            </a:pPr>
            <a:r>
              <a:rPr lang="en-US" sz="1200" b="0" i="0" u="none" strike="noStrike" kern="1200" baseline="0" dirty="0" smtClean="0">
                <a:solidFill>
                  <a:schemeClr val="tx1"/>
                </a:solidFill>
                <a:latin typeface="+mn-lt"/>
                <a:ea typeface="+mn-ea"/>
                <a:cs typeface="+mn-cs"/>
              </a:rPr>
              <a:t>Well lets look at some of the benefits for commercial acquisitions…</a:t>
            </a:r>
          </a:p>
          <a:p>
            <a:pPr marL="0" indent="0">
              <a:buFontTx/>
              <a:buNone/>
            </a:pPr>
            <a:endParaRPr lang="en-US" sz="1200" b="0" i="0" u="none" strike="noStrike" kern="1200" baseline="0" dirty="0" smtClean="0">
              <a:solidFill>
                <a:schemeClr val="tx1"/>
              </a:solidFill>
              <a:latin typeface="+mn-lt"/>
              <a:ea typeface="+mn-ea"/>
              <a:cs typeface="+mn-cs"/>
            </a:endParaRPr>
          </a:p>
          <a:p>
            <a:pPr marL="0" indent="0">
              <a:buFontTx/>
              <a:buNone/>
            </a:pPr>
            <a:r>
              <a:rPr lang="en-US" sz="1200" b="0" i="0" u="none" strike="noStrike" kern="1200" baseline="0" dirty="0" err="1" smtClean="0">
                <a:solidFill>
                  <a:schemeClr val="tx1"/>
                </a:solidFill>
                <a:latin typeface="+mn-lt"/>
                <a:ea typeface="+mn-ea"/>
                <a:cs typeface="+mn-cs"/>
              </a:rPr>
              <a:t>Ind</a:t>
            </a:r>
            <a:r>
              <a:rPr lang="en-US" sz="1200" b="0" i="0" u="none" strike="noStrike" kern="1200" baseline="0" dirty="0" smtClean="0">
                <a:solidFill>
                  <a:schemeClr val="tx1"/>
                </a:solidFill>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Top of the list, are the exemptions associated with commercial items and services.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Most notably the TINA exemption, eliminating the defective pricing liability.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Lessen the bid proposal effort </a:t>
            </a:r>
          </a:p>
          <a:p>
            <a:pPr marL="0" indent="0">
              <a:buFontTx/>
              <a:buNone/>
            </a:pPr>
            <a:endParaRPr lang="en-US" sz="1200" b="0" i="0" u="none" strike="noStrike" kern="1200" baseline="0" dirty="0" smtClean="0">
              <a:solidFill>
                <a:schemeClr val="tx1"/>
              </a:solidFill>
              <a:latin typeface="+mn-lt"/>
              <a:ea typeface="+mn-ea"/>
              <a:cs typeface="+mn-cs"/>
            </a:endParaRPr>
          </a:p>
          <a:p>
            <a:pPr marL="0" indent="0">
              <a:buFontTx/>
              <a:buNone/>
            </a:pPr>
            <a:r>
              <a:rPr lang="en-US" sz="1200" b="0" i="0" u="none" strike="noStrike" kern="1200" baseline="0" dirty="0" err="1" smtClean="0">
                <a:solidFill>
                  <a:schemeClr val="tx1"/>
                </a:solidFill>
                <a:latin typeface="+mn-lt"/>
                <a:ea typeface="+mn-ea"/>
                <a:cs typeface="+mn-cs"/>
              </a:rPr>
              <a:t>Gov</a:t>
            </a:r>
            <a:r>
              <a:rPr lang="en-US" sz="1200" b="0" i="0" u="none" strike="noStrike" kern="1200" baseline="0" dirty="0" smtClean="0">
                <a:solidFill>
                  <a:schemeClr val="tx1"/>
                </a:solidFill>
                <a:latin typeface="+mn-lt"/>
                <a:ea typeface="+mn-ea"/>
                <a:cs typeface="+mn-cs"/>
              </a:rPr>
              <a:t>:</a:t>
            </a:r>
          </a:p>
          <a:p>
            <a:pPr marL="171450" indent="-171450">
              <a:buFontTx/>
              <a:buChar char="-"/>
            </a:pPr>
            <a:r>
              <a:rPr lang="en-US" sz="1200" b="0" i="0" u="none" strike="noStrike" kern="1200" baseline="0" dirty="0" smtClean="0">
                <a:solidFill>
                  <a:schemeClr val="tx1"/>
                </a:solidFill>
                <a:latin typeface="+mn-lt"/>
                <a:ea typeface="+mn-ea"/>
                <a:cs typeface="+mn-cs"/>
              </a:rPr>
              <a:t>Primary benefit, leverage the commercial marketplace</a:t>
            </a:r>
          </a:p>
          <a:p>
            <a:pPr marL="171450" indent="-171450">
              <a:buFontTx/>
              <a:buChar char="-"/>
            </a:pPr>
            <a:r>
              <a:rPr lang="en-US" sz="1200" b="0" i="0" u="none" strike="noStrike" kern="1200" baseline="0" dirty="0" smtClean="0">
                <a:solidFill>
                  <a:schemeClr val="tx1"/>
                </a:solidFill>
                <a:latin typeface="+mn-lt"/>
                <a:ea typeface="+mn-ea"/>
                <a:cs typeface="+mn-cs"/>
              </a:rPr>
              <a:t>Capitalize on the technical innovation, emerging technologies, expand the Government’s supplier base, decrease the use of sole source vendors,</a:t>
            </a:r>
          </a:p>
          <a:p>
            <a:pPr marL="171450" indent="-171450">
              <a:buFontTx/>
              <a:buChar char="-"/>
            </a:pPr>
            <a:r>
              <a:rPr lang="en-US" sz="1200" b="0" i="0" u="none" strike="noStrike" kern="1200" baseline="0" dirty="0" smtClean="0">
                <a:solidFill>
                  <a:schemeClr val="tx1"/>
                </a:solidFill>
                <a:latin typeface="+mn-lt"/>
                <a:ea typeface="+mn-ea"/>
                <a:cs typeface="+mn-cs"/>
              </a:rPr>
              <a:t>Reduced acquisition cycle times; which lower life cycle costs; increased competition, </a:t>
            </a:r>
          </a:p>
          <a:p>
            <a:pPr marL="171450" indent="-171450">
              <a:buFontTx/>
              <a:buChar char="-"/>
            </a:pPr>
            <a:r>
              <a:rPr lang="en-US" sz="1200" b="0" i="0" u="none" strike="noStrike" kern="1200" baseline="0" dirty="0" smtClean="0">
                <a:solidFill>
                  <a:schemeClr val="tx1"/>
                </a:solidFill>
                <a:latin typeface="+mn-lt"/>
                <a:ea typeface="+mn-ea"/>
                <a:cs typeface="+mn-cs"/>
              </a:rPr>
              <a:t>Avoid the cost of product development, why pay for a company to create something when there may be a commercial variation already available that can meet our need?</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0" indent="0">
              <a:buFontTx/>
              <a:buNone/>
            </a:pPr>
            <a:r>
              <a:rPr lang="en-US" altLang="en-US" baseline="0" dirty="0" smtClean="0">
                <a:latin typeface="Arial" panose="020B0604020202020204" pitchFamily="34" charset="0"/>
                <a:cs typeface="Arial" panose="020B0604020202020204" pitchFamily="34" charset="0"/>
              </a:rPr>
              <a:t>Put simply when available, (key word) commercial acquisitions makes</a:t>
            </a:r>
            <a:r>
              <a:rPr lang="en-US" altLang="en-US" dirty="0" smtClean="0">
                <a:latin typeface="Arial" panose="020B0604020202020204" pitchFamily="34" charset="0"/>
                <a:cs typeface="Arial" panose="020B0604020202020204" pitchFamily="34" charset="0"/>
              </a:rPr>
              <a:t> good business sense for</a:t>
            </a:r>
            <a:r>
              <a:rPr lang="en-US" altLang="en-US" baseline="0" dirty="0" smtClean="0">
                <a:latin typeface="Arial" panose="020B0604020202020204" pitchFamily="34" charset="0"/>
                <a:cs typeface="Arial" panose="020B0604020202020204" pitchFamily="34" charset="0"/>
              </a:rPr>
              <a:t> both parties.</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B55FDA9-37AE-453D-BD26-5A404C586699}" type="slidenum">
              <a:rPr lang="en-US" smtClean="0"/>
              <a:t>20</a:t>
            </a:fld>
            <a:endParaRPr lang="en-US" dirty="0"/>
          </a:p>
        </p:txBody>
      </p:sp>
    </p:spTree>
    <p:extLst>
      <p:ext uri="{BB962C8B-B14F-4D97-AF65-F5344CB8AC3E}">
        <p14:creationId xmlns:p14="http://schemas.microsoft.com/office/powerpoint/2010/main" val="2348933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5FDA9-37AE-453D-BD26-5A404C586699}" type="slidenum">
              <a:rPr lang="en-US" smtClean="0"/>
              <a:t>21</a:t>
            </a:fld>
            <a:endParaRPr lang="en-US" dirty="0"/>
          </a:p>
        </p:txBody>
      </p:sp>
    </p:spTree>
    <p:extLst>
      <p:ext uri="{BB962C8B-B14F-4D97-AF65-F5344CB8AC3E}">
        <p14:creationId xmlns:p14="http://schemas.microsoft.com/office/powerpoint/2010/main" val="309039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B55FDA9-37AE-453D-BD26-5A404C586699}" type="slidenum">
              <a:rPr lang="en-US" smtClean="0"/>
              <a:t>3</a:t>
            </a:fld>
            <a:endParaRPr lang="en-US" dirty="0"/>
          </a:p>
        </p:txBody>
      </p:sp>
    </p:spTree>
    <p:extLst>
      <p:ext uri="{BB962C8B-B14F-4D97-AF65-F5344CB8AC3E}">
        <p14:creationId xmlns:p14="http://schemas.microsoft.com/office/powerpoint/2010/main" val="3336237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Originally</a:t>
            </a:r>
            <a:r>
              <a:rPr lang="en-US" baseline="0" dirty="0" smtClean="0"/>
              <a:t> the CIG provided only recommendations to the PCO, who then made the final determination.</a:t>
            </a:r>
            <a:endParaRPr lang="en-US" dirty="0" smtClean="0"/>
          </a:p>
          <a:p>
            <a:endParaRPr lang="en-US" dirty="0" smtClean="0"/>
          </a:p>
          <a:p>
            <a:r>
              <a:rPr lang="en-US" dirty="0" smtClean="0"/>
              <a:t>But</a:t>
            </a:r>
            <a:r>
              <a:rPr lang="en-US" baseline="0" dirty="0" smtClean="0"/>
              <a:t> after a good deal of discussion internally and then with leadership within the agency the CIG petitioned to allow this capability.</a:t>
            </a:r>
          </a:p>
          <a:p>
            <a:endParaRPr lang="en-US" baseline="0" dirty="0" smtClean="0"/>
          </a:p>
          <a:p>
            <a:r>
              <a:rPr lang="en-US" baseline="0" dirty="0" smtClean="0"/>
              <a:t>January 9 – 3 pricing leads that passed the board and now have their warrant authority.</a:t>
            </a:r>
          </a:p>
          <a:p>
            <a:endParaRPr lang="en-US" baseline="0" dirty="0" smtClean="0"/>
          </a:p>
          <a:p>
            <a:r>
              <a:rPr lang="en-US" baseline="0" dirty="0" smtClean="0"/>
              <a:t>Feb  8 – a final announcement from the Director</a:t>
            </a:r>
          </a:p>
          <a:p>
            <a:endParaRPr lang="en-US" baseline="0" dirty="0" smtClean="0"/>
          </a:p>
          <a:p>
            <a:r>
              <a:rPr lang="en-US" baseline="0" dirty="0" smtClean="0"/>
              <a:t>With this new authority, we are able to take on more responsibility and ownership of the product within the agency.  Mitigate the occurrence of CIDs that are overturned, with more consistency and to further assist the every busy PCO.</a:t>
            </a:r>
          </a:p>
          <a:p>
            <a:endParaRPr lang="en-US" baseline="0" dirty="0" smtClean="0"/>
          </a:p>
          <a:p>
            <a:r>
              <a:rPr lang="en-US" baseline="0" dirty="0" smtClean="0"/>
              <a:t>One thing I think these letter/memos leave out is that we are not taking away the PCO ability to make a determination, their role in a determination if they feel so inclined doesn’t change.  Our role has but theirs has not.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B55FDA9-37AE-453D-BD26-5A404C586699}" type="slidenum">
              <a:rPr lang="en-US" smtClean="0"/>
              <a:t>22</a:t>
            </a:fld>
            <a:endParaRPr lang="en-US" dirty="0"/>
          </a:p>
        </p:txBody>
      </p:sp>
    </p:spTree>
    <p:extLst>
      <p:ext uri="{BB962C8B-B14F-4D97-AF65-F5344CB8AC3E}">
        <p14:creationId xmlns:p14="http://schemas.microsoft.com/office/powerpoint/2010/main" val="2225638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B55FDA9-37AE-453D-BD26-5A404C586699}" type="slidenum">
              <a:rPr lang="en-US" smtClean="0"/>
              <a:t>23</a:t>
            </a:fld>
            <a:endParaRPr lang="en-US" dirty="0"/>
          </a:p>
        </p:txBody>
      </p:sp>
    </p:spTree>
    <p:extLst>
      <p:ext uri="{BB962C8B-B14F-4D97-AF65-F5344CB8AC3E}">
        <p14:creationId xmlns:p14="http://schemas.microsoft.com/office/powerpoint/2010/main" val="2008211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Start with definition 1</a:t>
            </a:r>
            <a:r>
              <a:rPr lang="en-US" altLang="en-US" baseline="0" dirty="0" smtClean="0"/>
              <a:t> and let me qualify that t</a:t>
            </a:r>
            <a:r>
              <a:rPr lang="en-US" altLang="en-US" dirty="0" smtClean="0"/>
              <a:t>hese</a:t>
            </a:r>
            <a:r>
              <a:rPr lang="en-US" altLang="en-US" baseline="0" dirty="0" smtClean="0"/>
              <a:t> are abridged versions of the definitions to fit this presentation.</a:t>
            </a: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Def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I want to first</a:t>
            </a:r>
            <a:r>
              <a:rPr lang="en-US" altLang="en-US" baseline="0" dirty="0" smtClean="0"/>
              <a:t> point out that the “of a type” definition is inherently predicated on an interpretation of a commercial item, otherwise it would be a COTS item!</a:t>
            </a: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There are two parts to this definition. Before and after the “And.” </a:t>
            </a:r>
            <a:r>
              <a:rPr lang="en-US" altLang="en-US" baseline="0" dirty="0" smtClean="0"/>
              <a:t> First section involves the evaluation of the item and establishing commercial equivalents.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Here you’ll want to gather commercial information on the item you are reviewing, utilize the contractor’s CID, and leverage your strategic and tactical market research, to establish whether the item has functionality and purpose in the commercial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second</a:t>
            </a:r>
            <a:r>
              <a:rPr lang="en-US" altLang="en-US" baseline="0" dirty="0" smtClean="0"/>
              <a:t> part of the definition,</a:t>
            </a:r>
            <a:r>
              <a:rPr lang="en-US" altLang="en-US" dirty="0" smtClean="0"/>
              <a:t> this is where you’re looking for good faith</a:t>
            </a:r>
            <a:r>
              <a:rPr lang="en-US" altLang="en-US" baseline="0" dirty="0" smtClean="0"/>
              <a:t> sales evidence.  I say good faith because you can’t just put a Bradley tank on craigslist and state its offered for sale so its commercial.  Be cautious in your review of sale invoices, lots of companies service both military and commercial customers, so in these instances you really need to do some investigative research to tie back the invoice to the commercial side of the house for the company.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Key</a:t>
            </a:r>
            <a:r>
              <a:rPr lang="en-US" sz="1200" kern="1200" baseline="0" dirty="0" smtClean="0">
                <a:solidFill>
                  <a:schemeClr val="tx1"/>
                </a:solidFill>
                <a:effectLst/>
                <a:latin typeface="+mn-lt"/>
                <a:ea typeface="+mn-ea"/>
                <a:cs typeface="+mn-cs"/>
              </a:rPr>
              <a:t> Q</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Lastly it’s important</a:t>
            </a:r>
            <a:r>
              <a:rPr lang="en-US" sz="1200" kern="1200" baseline="0" dirty="0" smtClean="0">
                <a:solidFill>
                  <a:schemeClr val="tx1"/>
                </a:solidFill>
                <a:effectLst/>
                <a:latin typeface="+mn-lt"/>
                <a:ea typeface="+mn-ea"/>
                <a:cs typeface="+mn-cs"/>
              </a:rPr>
              <a:t> to r</a:t>
            </a:r>
            <a:r>
              <a:rPr lang="en-US" sz="1200" kern="1200" dirty="0" smtClean="0">
                <a:solidFill>
                  <a:schemeClr val="tx1"/>
                </a:solidFill>
                <a:effectLst/>
                <a:latin typeface="+mn-lt"/>
                <a:ea typeface="+mn-ea"/>
                <a:cs typeface="+mn-cs"/>
              </a:rPr>
              <a:t>emember</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“of a type” language in the definition provides broad latitude</a:t>
            </a:r>
            <a:r>
              <a:rPr lang="en-US" sz="1200" kern="1200" baseline="0" dirty="0" smtClean="0">
                <a:solidFill>
                  <a:schemeClr val="tx1"/>
                </a:solidFill>
                <a:effectLst/>
                <a:latin typeface="+mn-lt"/>
                <a:ea typeface="+mn-ea"/>
                <a:cs typeface="+mn-cs"/>
              </a:rPr>
              <a:t> to the contracting officers</a:t>
            </a:r>
            <a:r>
              <a:rPr lang="en-US" sz="1200" kern="1200" dirty="0" smtClean="0">
                <a:solidFill>
                  <a:schemeClr val="tx1"/>
                </a:solidFill>
                <a:effectLst/>
                <a:latin typeface="+mn-lt"/>
                <a:ea typeface="+mn-ea"/>
                <a:cs typeface="+mn-cs"/>
              </a:rPr>
              <a:t>. This 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purposeful in nature, and meant to encourage acquisitions of commercial items by the Department.</a:t>
            </a:r>
            <a:endParaRPr lang="en-US" dirty="0" smtClean="0"/>
          </a:p>
          <a:p>
            <a:endParaRPr lang="en-US" dirty="0" smtClean="0"/>
          </a:p>
          <a:p>
            <a:pPr lvl="0"/>
            <a:r>
              <a:rPr lang="en-US" sz="1200" kern="1200" dirty="0" smtClean="0">
                <a:solidFill>
                  <a:schemeClr val="tx1"/>
                </a:solidFill>
                <a:effectLst/>
                <a:latin typeface="+mn-lt"/>
                <a:ea typeface="+mn-ea"/>
                <a:cs typeface="+mn-cs"/>
              </a:rPr>
              <a:t>With that sai</a:t>
            </a:r>
            <a:r>
              <a:rPr lang="en-US" sz="1200" kern="1200" baseline="0" dirty="0" smtClean="0">
                <a:solidFill>
                  <a:schemeClr val="tx1"/>
                </a:solidFill>
                <a:effectLst/>
                <a:latin typeface="+mn-lt"/>
                <a:ea typeface="+mn-ea"/>
                <a:cs typeface="+mn-cs"/>
              </a:rPr>
              <a:t>d because of the broadness of the definition’s language e</a:t>
            </a:r>
            <a:r>
              <a:rPr lang="en-US" sz="1200" kern="1200" dirty="0" smtClean="0">
                <a:solidFill>
                  <a:schemeClr val="tx1"/>
                </a:solidFill>
                <a:effectLst/>
                <a:latin typeface="+mn-lt"/>
                <a:ea typeface="+mn-ea"/>
                <a:cs typeface="+mn-cs"/>
              </a:rPr>
              <a:t>xpect</a:t>
            </a:r>
            <a:r>
              <a:rPr lang="en-US" sz="1200" kern="1200" baseline="0" dirty="0" smtClean="0">
                <a:solidFill>
                  <a:schemeClr val="tx1"/>
                </a:solidFill>
                <a:effectLst/>
                <a:latin typeface="+mn-lt"/>
                <a:ea typeface="+mn-ea"/>
                <a:cs typeface="+mn-cs"/>
              </a:rPr>
              <a:t> some hurdles as you go through your analysis.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55FDA9-37AE-453D-BD26-5A404C586699}" type="slidenum">
              <a:rPr lang="en-US" smtClean="0"/>
              <a:t>24</a:t>
            </a:fld>
            <a:endParaRPr lang="en-US" dirty="0"/>
          </a:p>
        </p:txBody>
      </p:sp>
    </p:spTree>
    <p:extLst>
      <p:ext uri="{BB962C8B-B14F-4D97-AF65-F5344CB8AC3E}">
        <p14:creationId xmlns:p14="http://schemas.microsoft.com/office/powerpoint/2010/main" val="1291978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Def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Most of the time this</a:t>
            </a:r>
            <a:r>
              <a:rPr lang="en-US" altLang="en-US" baseline="0" dirty="0" smtClean="0"/>
              <a:t> definition would center around an item that has evolved from a commercial counterpart, so you may be able to start by reviewing the past versions as a baseline then delve into the upgrades to the new model.  </a:t>
            </a:r>
            <a:endParaRPr lang="en-US" altLang="en-US" dirty="0" smtClean="0"/>
          </a:p>
          <a:p>
            <a:endParaRPr lang="en-US" dirty="0" smtClean="0"/>
          </a:p>
          <a:p>
            <a:endParaRPr lang="en-US" dirty="0" smtClean="0"/>
          </a:p>
          <a:p>
            <a:r>
              <a:rPr lang="en-US" dirty="0" smtClean="0"/>
              <a:t>Example: Think of this</a:t>
            </a:r>
            <a:r>
              <a:rPr lang="en-US" baseline="0" dirty="0" smtClean="0"/>
              <a:t> next years car model.  </a:t>
            </a:r>
            <a:endParaRPr lang="en-US" dirty="0"/>
          </a:p>
        </p:txBody>
      </p:sp>
      <p:sp>
        <p:nvSpPr>
          <p:cNvPr id="4" name="Slide Number Placeholder 3"/>
          <p:cNvSpPr>
            <a:spLocks noGrp="1"/>
          </p:cNvSpPr>
          <p:nvPr>
            <p:ph type="sldNum" sz="quarter" idx="10"/>
          </p:nvPr>
        </p:nvSpPr>
        <p:spPr/>
        <p:txBody>
          <a:bodyPr/>
          <a:lstStyle/>
          <a:p>
            <a:fld id="{7B55FDA9-37AE-453D-BD26-5A404C586699}" type="slidenum">
              <a:rPr lang="en-US" smtClean="0"/>
              <a:t>25</a:t>
            </a:fld>
            <a:endParaRPr lang="en-US" dirty="0"/>
          </a:p>
        </p:txBody>
      </p:sp>
    </p:spTree>
    <p:extLst>
      <p:ext uri="{BB962C8B-B14F-4D97-AF65-F5344CB8AC3E}">
        <p14:creationId xmlns:p14="http://schemas.microsoft.com/office/powerpoint/2010/main" val="3974633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Def 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are well aware that</a:t>
            </a:r>
            <a:r>
              <a:rPr lang="en-US" sz="1200" kern="1200" dirty="0" smtClean="0">
                <a:solidFill>
                  <a:schemeClr val="tx1"/>
                </a:solidFill>
                <a:effectLst/>
                <a:latin typeface="+mn-lt"/>
                <a:ea typeface="+mn-ea"/>
                <a:cs typeface="+mn-cs"/>
              </a:rPr>
              <a:t> many industries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allow for customization and modification as a standard commercial practice,</a:t>
            </a:r>
            <a:r>
              <a:rPr lang="en-US" sz="1200" kern="1200" baseline="0" dirty="0" smtClean="0">
                <a:solidFill>
                  <a:schemeClr val="tx1"/>
                </a:solidFill>
                <a:effectLst/>
                <a:latin typeface="+mn-lt"/>
                <a:ea typeface="+mn-ea"/>
                <a:cs typeface="+mn-cs"/>
              </a:rPr>
              <a:t> so it’s important to note that </a:t>
            </a:r>
            <a:r>
              <a:rPr lang="en-US" sz="1200" kern="1200" dirty="0" smtClean="0">
                <a:solidFill>
                  <a:schemeClr val="tx1"/>
                </a:solidFill>
                <a:effectLst/>
                <a:latin typeface="+mn-lt"/>
                <a:ea typeface="+mn-ea"/>
                <a:cs typeface="+mn-cs"/>
              </a:rPr>
              <a:t>modifications can be extensive and still meet this part of the definition.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Key 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Details on the modifications (differences)” is typically where commercial item packages have the biggest shortcomings.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Contractors are</a:t>
            </a:r>
            <a:r>
              <a:rPr lang="en-US" altLang="en-US" baseline="0" dirty="0" smtClean="0"/>
              <a:t> thrilled</a:t>
            </a:r>
            <a:r>
              <a:rPr lang="en-US" altLang="en-US" dirty="0" smtClean="0"/>
              <a:t> to highlight</a:t>
            </a:r>
            <a:r>
              <a:rPr lang="en-US" altLang="en-US" baseline="0" dirty="0" smtClean="0"/>
              <a:t> the</a:t>
            </a:r>
            <a:r>
              <a:rPr lang="en-US" altLang="en-US" dirty="0" smtClean="0"/>
              <a:t> similarities, but are</a:t>
            </a:r>
            <a:r>
              <a:rPr lang="en-US" altLang="en-US" baseline="0" dirty="0" smtClean="0"/>
              <a:t> silent on any differences. I could argue the differences play a significant role in the analysis for this definition and must be addressed in your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Also</a:t>
            </a:r>
            <a:r>
              <a:rPr lang="en-US" altLang="en-US" baseline="0" dirty="0" smtClean="0"/>
              <a:t> be cognizant of the importance of the similarities of the item. For instance showing that an APU uses the same screws, washers, bolts, and filters, may not constitute the essence of the item.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 </a:t>
            </a: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Later on we’ll see a</a:t>
            </a:r>
            <a:r>
              <a:rPr lang="en-US" altLang="en-US" baseline="0" dirty="0" smtClean="0"/>
              <a:t> case example of a minor modification.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US" dirty="0" smtClean="0"/>
          </a:p>
        </p:txBody>
      </p:sp>
      <p:sp>
        <p:nvSpPr>
          <p:cNvPr id="4" name="Slide Number Placeholder 3"/>
          <p:cNvSpPr>
            <a:spLocks noGrp="1"/>
          </p:cNvSpPr>
          <p:nvPr>
            <p:ph type="sldNum" sz="quarter" idx="10"/>
          </p:nvPr>
        </p:nvSpPr>
        <p:spPr/>
        <p:txBody>
          <a:bodyPr/>
          <a:lstStyle/>
          <a:p>
            <a:fld id="{7B55FDA9-37AE-453D-BD26-5A404C586699}" type="slidenum">
              <a:rPr lang="en-US" smtClean="0"/>
              <a:t>26</a:t>
            </a:fld>
            <a:endParaRPr lang="en-US" dirty="0"/>
          </a:p>
        </p:txBody>
      </p:sp>
    </p:spTree>
    <p:extLst>
      <p:ext uri="{BB962C8B-B14F-4D97-AF65-F5344CB8AC3E}">
        <p14:creationId xmlns:p14="http://schemas.microsoft.com/office/powerpoint/2010/main" val="1829068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An example of a combination of commercial items would be a computer network that uses commercially available hardware and software and a service like a commercial help desk. The combination of the commercial hardware, software, and professional services on the aggregate allow the overall computer network to be a commercial end item. 	</a:t>
            </a:r>
          </a:p>
          <a:p>
            <a:endParaRPr lang="en-US" sz="1200" b="0" i="0" u="none" strike="noStrike" kern="1200" baseline="0" dirty="0" smtClean="0">
              <a:solidFill>
                <a:schemeClr val="tx1"/>
              </a:solidFill>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B55FDA9-37AE-453D-BD26-5A404C586699}" type="slidenum">
              <a:rPr lang="en-US" smtClean="0"/>
              <a:t>27</a:t>
            </a:fld>
            <a:endParaRPr lang="en-US" dirty="0"/>
          </a:p>
        </p:txBody>
      </p:sp>
    </p:spTree>
    <p:extLst>
      <p:ext uri="{BB962C8B-B14F-4D97-AF65-F5344CB8AC3E}">
        <p14:creationId xmlns:p14="http://schemas.microsoft.com/office/powerpoint/2010/main" val="1483314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Understand the item the service is being used for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It is critical to cross reference and identify that the “services” can be performed in the same/similar manner between government and commercial customers.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Key 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Military unique requirements may require the need for additional services that are outside of what is customarily available to the general public </a:t>
            </a:r>
            <a:endParaRPr lang="en-US" dirty="0" smtClean="0"/>
          </a:p>
          <a:p>
            <a:endParaRPr lang="en-US" sz="1200" b="0" i="0" u="none" strike="noStrike"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Difficulty is when the Contractors T&amp;Cs have language stating that differing terms and conditions may be negotiated.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Example: Maintenance, repair, and operations services for an engine.  Engines can be of a type or have minor mods, so you review the items CID, then  verify the services are offered publically and that the </a:t>
            </a:r>
            <a:r>
              <a:rPr lang="en-US" sz="1200" b="0" i="0" u="none" strike="noStrike" kern="1200" baseline="0" dirty="0" err="1" smtClean="0">
                <a:solidFill>
                  <a:schemeClr val="tx1"/>
                </a:solidFill>
                <a:latin typeface="+mn-lt"/>
                <a:ea typeface="+mn-ea"/>
                <a:cs typeface="+mn-cs"/>
              </a:rPr>
              <a:t>Govt’s</a:t>
            </a:r>
            <a:r>
              <a:rPr lang="en-US" sz="1200" b="0" i="0" u="none" strike="noStrike" kern="1200" baseline="0" dirty="0" smtClean="0">
                <a:solidFill>
                  <a:schemeClr val="tx1"/>
                </a:solidFill>
                <a:latin typeface="+mn-lt"/>
                <a:ea typeface="+mn-ea"/>
                <a:cs typeface="+mn-cs"/>
              </a:rPr>
              <a:t> requirements do not alter the customary T&amp;Cs</a:t>
            </a:r>
          </a:p>
          <a:p>
            <a:r>
              <a:rPr lang="en-US" sz="1200" b="0" i="0" u="none" strike="noStrike" kern="1200" baseline="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B55FDA9-37AE-453D-BD26-5A404C586699}" type="slidenum">
              <a:rPr lang="en-US" smtClean="0"/>
              <a:t>28</a:t>
            </a:fld>
            <a:endParaRPr lang="en-US" dirty="0"/>
          </a:p>
        </p:txBody>
      </p:sp>
    </p:spTree>
    <p:extLst>
      <p:ext uri="{BB962C8B-B14F-4D97-AF65-F5344CB8AC3E}">
        <p14:creationId xmlns:p14="http://schemas.microsoft.com/office/powerpoint/2010/main" val="425114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Another service definition, the</a:t>
            </a:r>
            <a:r>
              <a:rPr lang="en-US" altLang="en-US" baseline="0" dirty="0" smtClean="0"/>
              <a:t> difference here from definition 5 is that t</a:t>
            </a:r>
            <a:r>
              <a:rPr lang="en-US" altLang="en-US" dirty="0" smtClean="0"/>
              <a:t>he actual service isn’t associated</a:t>
            </a:r>
            <a:r>
              <a:rPr lang="en-US" altLang="en-US" baseline="0" dirty="0" smtClean="0"/>
              <a:t> with</a:t>
            </a:r>
            <a:r>
              <a:rPr lang="en-US" altLang="en-US" dirty="0" smtClean="0"/>
              <a:t> a commercial item; rather</a:t>
            </a:r>
            <a:r>
              <a:rPr lang="en-US" altLang="en-US" baseline="0" dirty="0" smtClean="0"/>
              <a:t> </a:t>
            </a:r>
            <a:r>
              <a:rPr lang="en-US" altLang="en-US" dirty="0" smtClean="0"/>
              <a:t>that the service on its</a:t>
            </a:r>
            <a:r>
              <a:rPr lang="en-US" altLang="en-US" baseline="0" dirty="0" smtClean="0"/>
              <a:t> own is</a:t>
            </a:r>
            <a:r>
              <a:rPr lang="en-US" altLang="en-US" dirty="0" smtClean="0"/>
              <a:t> offered in</a:t>
            </a:r>
            <a:r>
              <a:rPr lang="en-US" altLang="en-US" baseline="0" dirty="0" smtClean="0"/>
              <a:t> the same manner as it is in the </a:t>
            </a:r>
            <a:r>
              <a:rPr lang="en-US" altLang="en-US" dirty="0" smtClean="0"/>
              <a:t>commercial marketplace.</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wordiness of the definition</a:t>
            </a:r>
            <a:r>
              <a:rPr lang="en-US" altLang="en-US" baseline="0" dirty="0" smtClean="0"/>
              <a:t> is misleading a bit, it s</a:t>
            </a:r>
            <a:r>
              <a:rPr lang="en-US" altLang="en-US" dirty="0" smtClean="0"/>
              <a:t>ounds like a broad definition, but it actually has a lot of requirements. Parcel</a:t>
            </a:r>
            <a:r>
              <a:rPr lang="en-US" altLang="en-US" baseline="0" dirty="0" smtClean="0"/>
              <a:t> it out</a:t>
            </a:r>
            <a:r>
              <a:rPr lang="en-US" altLang="en-US" dirty="0" smtClean="0"/>
              <a:t>,</a:t>
            </a:r>
            <a:r>
              <a:rPr lang="en-US" altLang="en-US" baseline="0" dirty="0" smtClean="0"/>
              <a:t> it needs to be an</a:t>
            </a:r>
            <a:r>
              <a:rPr lang="en-US" altLang="en-US" dirty="0" smtClean="0"/>
              <a:t> of a type service, sold competitive, in substantial quantities, with verifiable</a:t>
            </a:r>
            <a:r>
              <a:rPr lang="en-US" altLang="en-US" baseline="0" dirty="0" smtClean="0"/>
              <a:t> prices, and under standard T&amp;Cs.</a:t>
            </a:r>
            <a:r>
              <a:rPr lang="en-US" altLang="en-US" dirty="0" smtClean="0"/>
              <a:t>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Key Q</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 aware, contractors occasionally do not publicly advertise their catalog prices offered; rather they may require a request for quote to receive the catalog rice. This is a very common practice in our analysis, requesting quotes, speaking to sales departments, establishing a relationship by being transparent in our mission but also highlighting the potential benefits for the company.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Example: Services like engineering, accounting, janitorial, food service, etc.</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55FDA9-37AE-453D-BD26-5A404C586699}" type="slidenum">
              <a:rPr lang="en-US" smtClean="0"/>
              <a:t>29</a:t>
            </a:fld>
            <a:endParaRPr lang="en-US" dirty="0"/>
          </a:p>
        </p:txBody>
      </p:sp>
    </p:spTree>
    <p:extLst>
      <p:ext uri="{BB962C8B-B14F-4D97-AF65-F5344CB8AC3E}">
        <p14:creationId xmlns:p14="http://schemas.microsoft.com/office/powerpoint/2010/main" val="959449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Yet to have a case that involved definition 7.</a:t>
            </a:r>
          </a:p>
          <a:p>
            <a:endParaRPr lang="en-US" dirty="0" smtClean="0"/>
          </a:p>
          <a:p>
            <a:r>
              <a:rPr lang="en-US" dirty="0" smtClean="0"/>
              <a:t>Key Q</a:t>
            </a:r>
          </a:p>
          <a:p>
            <a:endParaRPr lang="en-US" dirty="0" smtClean="0"/>
          </a:p>
          <a:p>
            <a:r>
              <a:rPr lang="en-US" sz="1200" b="0" i="0" u="none" strike="noStrike" kern="1200" baseline="0" dirty="0" smtClean="0">
                <a:solidFill>
                  <a:schemeClr val="tx1"/>
                </a:solidFill>
                <a:latin typeface="+mn-lt"/>
                <a:ea typeface="+mn-ea"/>
                <a:cs typeface="+mn-cs"/>
              </a:rPr>
              <a:t>Just keep in mind interdivisional sales should not be solely relied upon to establish commerciality. Nor does a commercial item lose its commercial item status just because it is transferred between the contractor’s divisions/segments.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B55FDA9-37AE-453D-BD26-5A404C586699}" type="slidenum">
              <a:rPr lang="en-US" smtClean="0"/>
              <a:t>30</a:t>
            </a:fld>
            <a:endParaRPr lang="en-US" dirty="0"/>
          </a:p>
        </p:txBody>
      </p:sp>
    </p:spTree>
    <p:extLst>
      <p:ext uri="{BB962C8B-B14F-4D97-AF65-F5344CB8AC3E}">
        <p14:creationId xmlns:p14="http://schemas.microsoft.com/office/powerpoint/2010/main" val="3960956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Fairly straight forward,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Tricky part with this definition is getting the private funding proof</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Key 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Government, can reimburse the contractors for IR&amp;D as indirect expenses. This method allows the contractor to retain all licensing rights.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Example: Protective vests, stun guns, fire trucks</a:t>
            </a:r>
          </a:p>
          <a:p>
            <a:endParaRPr lang="en-US" dirty="0" smtClean="0"/>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55FDA9-37AE-453D-BD26-5A404C586699}" type="slidenum">
              <a:rPr lang="en-US" smtClean="0"/>
              <a:t>31</a:t>
            </a:fld>
            <a:endParaRPr lang="en-US" dirty="0"/>
          </a:p>
        </p:txBody>
      </p:sp>
    </p:spTree>
    <p:extLst>
      <p:ext uri="{BB962C8B-B14F-4D97-AF65-F5344CB8AC3E}">
        <p14:creationId xmlns:p14="http://schemas.microsoft.com/office/powerpoint/2010/main" val="377800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95325"/>
            <a:ext cx="6178550" cy="3476625"/>
          </a:xfrm>
        </p:spPr>
      </p:sp>
      <p:sp>
        <p:nvSpPr>
          <p:cNvPr id="3" name="Notes Placeholder 2"/>
          <p:cNvSpPr>
            <a:spLocks noGrp="1"/>
          </p:cNvSpPr>
          <p:nvPr>
            <p:ph type="body" idx="1"/>
          </p:nvPr>
        </p:nvSpPr>
        <p:spPr/>
        <p:txBody>
          <a:bodyPr/>
          <a:lstStyle/>
          <a:p>
            <a:r>
              <a:rPr lang="en-US" sz="1200" baseline="0" dirty="0" smtClean="0">
                <a:latin typeface="Times New Roman" panose="02020603050405020304" pitchFamily="18" charset="0"/>
                <a:cs typeface="Times New Roman" panose="02020603050405020304" pitchFamily="18" charset="0"/>
              </a:rPr>
              <a:t>https://www.google.com/search?q=dau+contracting+cone&amp;source=lnms&amp;tbm=isch&amp;sa=X&amp;ved=0ahUKEwi4-uyowtDiAhUBmuAKHSqhCUoQ_AUIECgB&amp;biw=1920&amp;bih=932#imgrc=QqMiBclgMVuZnM:&amp;spf=1559675052601 </a:t>
            </a:r>
          </a:p>
        </p:txBody>
      </p:sp>
      <p:sp>
        <p:nvSpPr>
          <p:cNvPr id="4" name="Slide Number Placeholder 3"/>
          <p:cNvSpPr>
            <a:spLocks noGrp="1"/>
          </p:cNvSpPr>
          <p:nvPr>
            <p:ph type="sldNum" sz="quarter" idx="10"/>
          </p:nvPr>
        </p:nvSpPr>
        <p:spPr/>
        <p:txBody>
          <a:bodyPr/>
          <a:lstStyle/>
          <a:p>
            <a:fld id="{34FBEAD7-C1C7-4443-B237-EE8838AF1FB1}" type="slidenum">
              <a:rPr lang="en-US" smtClean="0"/>
              <a:t>4</a:t>
            </a:fld>
            <a:endParaRPr lang="en-US"/>
          </a:p>
        </p:txBody>
      </p:sp>
    </p:spTree>
    <p:extLst>
      <p:ext uri="{BB962C8B-B14F-4D97-AF65-F5344CB8AC3E}">
        <p14:creationId xmlns:p14="http://schemas.microsoft.com/office/powerpoint/2010/main" val="817946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It’s important</a:t>
            </a:r>
            <a:r>
              <a:rPr lang="en-US" sz="1200" kern="1200" baseline="0" dirty="0" smtClean="0">
                <a:solidFill>
                  <a:schemeClr val="tx1"/>
                </a:solidFill>
                <a:effectLst/>
                <a:latin typeface="+mn-lt"/>
                <a:ea typeface="+mn-ea"/>
                <a:cs typeface="+mn-cs"/>
              </a:rPr>
              <a:t> to understand contractors requirements…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Which again pertain to far part</a:t>
            </a:r>
            <a:r>
              <a:rPr lang="en-US" sz="1200" kern="1200" baseline="0" dirty="0" smtClean="0">
                <a:solidFill>
                  <a:schemeClr val="tx1"/>
                </a:solidFill>
                <a:effectLst/>
                <a:latin typeface="+mn-lt"/>
                <a:ea typeface="+mn-ea"/>
                <a:cs typeface="+mn-cs"/>
              </a:rPr>
              <a:t> 12 situations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the prime contractor's responsibility to make decisions about whether their subcontracts meet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commercial definition. Contractors are expected to exercise reasonable business judgment in making such determinations.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 is the standard we</a:t>
            </a:r>
            <a:r>
              <a:rPr lang="en-US" sz="1200" kern="1200" baseline="0" dirty="0" smtClean="0">
                <a:solidFill>
                  <a:schemeClr val="tx1"/>
                </a:solidFill>
                <a:effectLst/>
                <a:latin typeface="+mn-lt"/>
                <a:ea typeface="+mn-ea"/>
                <a:cs typeface="+mn-cs"/>
              </a:rPr>
              <a:t> must hold the prime to, no rubber stamp.</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55FDA9-37AE-453D-BD26-5A404C586699}" type="slidenum">
              <a:rPr lang="en-US" smtClean="0"/>
              <a:t>32</a:t>
            </a:fld>
            <a:endParaRPr lang="en-US" dirty="0"/>
          </a:p>
        </p:txBody>
      </p:sp>
    </p:spTree>
    <p:extLst>
      <p:ext uri="{BB962C8B-B14F-4D97-AF65-F5344CB8AC3E}">
        <p14:creationId xmlns:p14="http://schemas.microsoft.com/office/powerpoint/2010/main" val="2274401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Besides making</a:t>
            </a:r>
            <a:r>
              <a:rPr lang="en-US" sz="1200" kern="1200" baseline="0" dirty="0" smtClean="0">
                <a:solidFill>
                  <a:schemeClr val="tx1"/>
                </a:solidFill>
                <a:effectLst/>
                <a:latin typeface="+mn-lt"/>
                <a:ea typeface="+mn-ea"/>
                <a:cs typeface="+mn-cs"/>
              </a:rPr>
              <a:t> determinations there are some other changes out there affected the CIG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Looking at</a:t>
            </a:r>
            <a:r>
              <a:rPr lang="en-US" sz="1200" kern="1200" baseline="0" dirty="0" smtClean="0">
                <a:solidFill>
                  <a:schemeClr val="tx1"/>
                </a:solidFill>
                <a:effectLst/>
                <a:latin typeface="+mn-lt"/>
                <a:ea typeface="+mn-ea"/>
                <a:cs typeface="+mn-cs"/>
              </a:rPr>
              <a:t> the 2016 NDAA,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little wordy, but essentially the attempt is to encourage</a:t>
            </a:r>
            <a:r>
              <a:rPr lang="en-US" sz="1200" kern="1200" baseline="0" dirty="0" smtClean="0">
                <a:solidFill>
                  <a:schemeClr val="tx1"/>
                </a:solidFill>
                <a:effectLst/>
                <a:latin typeface="+mn-lt"/>
                <a:ea typeface="+mn-ea"/>
                <a:cs typeface="+mn-cs"/>
              </a:rPr>
              <a:t> “nontraditional defense” companies (think silicon valley) to do business with the Government. And to incentivize companies to do this, one way is allowing streamlined acquisitions, and minimizing government contracting requirements through commercial procedures.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There is a limit here though, as it states it is not to be used as a tool to overturn prior noncommercial items determinations and while commercial procedures may be issued, a CID is not required and therefore the item or service are not inherently commercial.</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Additional</a:t>
            </a:r>
            <a:r>
              <a:rPr lang="en-US" sz="1200" kern="1200" baseline="0" dirty="0" smtClean="0">
                <a:solidFill>
                  <a:schemeClr val="tx1"/>
                </a:solidFill>
                <a:effectLst/>
                <a:latin typeface="+mn-lt"/>
                <a:ea typeface="+mn-ea"/>
                <a:cs typeface="+mn-cs"/>
              </a:rPr>
              <a:t> components of </a:t>
            </a:r>
            <a:endParaRPr lang="en-US" sz="1200" kern="1200" dirty="0" smtClean="0">
              <a:solidFill>
                <a:schemeClr val="tx1"/>
              </a:solidFill>
              <a:effectLst/>
              <a:latin typeface="+mn-lt"/>
              <a:ea typeface="+mn-ea"/>
              <a:cs typeface="+mn-cs"/>
            </a:endParaRPr>
          </a:p>
          <a:p>
            <a:pPr marL="557213" lvl="1" indent="-214313" eaLnBrk="0" fontAlgn="base" hangingPunct="0">
              <a:lnSpc>
                <a:spcPct val="120000"/>
              </a:lnSpc>
              <a:spcBef>
                <a:spcPct val="20000"/>
              </a:spcBef>
              <a:spcAft>
                <a:spcPct val="0"/>
              </a:spcAft>
              <a:buFontTx/>
              <a:buChar char="•"/>
              <a:defRPr/>
            </a:pPr>
            <a:r>
              <a:rPr lang="en-US" i="1" u="sng" kern="0" dirty="0" smtClean="0">
                <a:solidFill>
                  <a:srgbClr val="000000"/>
                </a:solidFill>
                <a:latin typeface="Arial"/>
              </a:rPr>
              <a:t>NDAA 2016:</a:t>
            </a:r>
          </a:p>
          <a:p>
            <a:pPr lvl="1" eaLnBrk="0" fontAlgn="base" hangingPunct="0">
              <a:lnSpc>
                <a:spcPct val="120000"/>
              </a:lnSpc>
              <a:spcBef>
                <a:spcPct val="20000"/>
              </a:spcBef>
              <a:spcAft>
                <a:spcPct val="0"/>
              </a:spcAft>
              <a:defRPr/>
            </a:pPr>
            <a:r>
              <a:rPr lang="en-US" kern="0" dirty="0" smtClean="0">
                <a:solidFill>
                  <a:srgbClr val="000000"/>
                </a:solidFill>
                <a:latin typeface="Arial"/>
              </a:rPr>
              <a:t>	- </a:t>
            </a:r>
            <a:r>
              <a:rPr lang="en-US" sz="1600" kern="0" dirty="0" smtClean="0">
                <a:solidFill>
                  <a:srgbClr val="000000"/>
                </a:solidFill>
                <a:latin typeface="Arial"/>
              </a:rPr>
              <a:t>Restricted the PCO’s ability to change a commercial decision; HCA to overturn</a:t>
            </a:r>
            <a:endParaRPr lang="en-US" sz="1600" kern="0" dirty="0" smtClean="0">
              <a:latin typeface="Arial"/>
            </a:endParaRPr>
          </a:p>
          <a:p>
            <a:pPr marL="914400" lvl="2" indent="0" eaLnBrk="0" fontAlgn="base" hangingPunct="0">
              <a:lnSpc>
                <a:spcPct val="120000"/>
              </a:lnSpc>
              <a:spcBef>
                <a:spcPct val="20000"/>
              </a:spcBef>
              <a:spcAft>
                <a:spcPct val="0"/>
              </a:spcAft>
              <a:buFontTx/>
              <a:buNone/>
              <a:defRPr/>
            </a:pPr>
            <a:r>
              <a:rPr lang="en-US" sz="1600" kern="0" dirty="0" smtClean="0">
                <a:solidFill>
                  <a:srgbClr val="000000"/>
                </a:solidFill>
                <a:latin typeface="Arial"/>
              </a:rPr>
              <a:t>- Required a database for recommendations and determinations of commerciality</a:t>
            </a:r>
          </a:p>
          <a:p>
            <a:pPr marL="914400" lvl="2" indent="0" eaLnBrk="0" fontAlgn="base" hangingPunct="0">
              <a:lnSpc>
                <a:spcPct val="120000"/>
              </a:lnSpc>
              <a:spcBef>
                <a:spcPct val="20000"/>
              </a:spcBef>
              <a:spcAft>
                <a:spcPct val="0"/>
              </a:spcAft>
              <a:buFontTx/>
              <a:buNone/>
              <a:defRPr/>
            </a:pPr>
            <a:r>
              <a:rPr lang="en-US" sz="1600" kern="0" dirty="0" smtClean="0">
                <a:solidFill>
                  <a:srgbClr val="000000"/>
                </a:solidFill>
                <a:latin typeface="Arial"/>
              </a:rPr>
              <a:t>- Established</a:t>
            </a:r>
            <a:r>
              <a:rPr lang="en-US" sz="1600" kern="0" baseline="0" dirty="0" smtClean="0">
                <a:solidFill>
                  <a:srgbClr val="000000"/>
                </a:solidFill>
                <a:latin typeface="Arial"/>
              </a:rPr>
              <a:t> section 809 panel</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55FDA9-37AE-453D-BD26-5A404C586699}" type="slidenum">
              <a:rPr lang="en-US" smtClean="0"/>
              <a:t>33</a:t>
            </a:fld>
            <a:endParaRPr lang="en-US" dirty="0"/>
          </a:p>
        </p:txBody>
      </p:sp>
    </p:spTree>
    <p:extLst>
      <p:ext uri="{BB962C8B-B14F-4D97-AF65-F5344CB8AC3E}">
        <p14:creationId xmlns:p14="http://schemas.microsoft.com/office/powerpoint/2010/main" val="2426267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NDAA 2018 section 848 moves the regulations</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allow the DoD acquisition of an item through commercial procedures to constitute a prior commercial item determination.</a:t>
            </a:r>
          </a:p>
          <a:p>
            <a:endParaRPr lang="en-US" dirty="0" smtClean="0"/>
          </a:p>
          <a:p>
            <a:r>
              <a:rPr lang="en-US" baseline="0" dirty="0" smtClean="0"/>
              <a:t>We encounter lots of examples where we are told by the contractor that the item is commercial because they have a FAR 12 contract but when we try to locate a CID, either there is no evidence of one or there is minimal evidence a proper analysis was performed.  </a:t>
            </a:r>
          </a:p>
          <a:p>
            <a:r>
              <a:rPr lang="en-US" baseline="0" dirty="0" smtClean="0"/>
              <a:t> </a:t>
            </a:r>
          </a:p>
          <a:p>
            <a:r>
              <a:rPr lang="en-US" baseline="0" dirty="0" smtClean="0"/>
              <a:t>You can sympathize with the frustration from the contractor, it probably feels like the rug is being pulled out from under them. It is my personal opinion that this NDAA was in response to those grievances, (there’s a reasons why lobbyist are so effective), to allow a sort of grandfathered in approach.</a:t>
            </a:r>
          </a:p>
          <a:p>
            <a:endParaRPr lang="en-US" baseline="0" dirty="0" smtClean="0"/>
          </a:p>
          <a:p>
            <a:r>
              <a:rPr lang="en-US" baseline="0" dirty="0" smtClean="0"/>
              <a:t>This also aligns with the goals of commercial acquisitions, to streamline the determination process and improve determination consistency.</a:t>
            </a:r>
          </a:p>
          <a:p>
            <a:endParaRPr lang="en-US" baseline="0" dirty="0" smtClean="0"/>
          </a:p>
          <a:p>
            <a:r>
              <a:rPr lang="en-US" baseline="0" dirty="0" smtClean="0"/>
              <a:t>Table illustration…pulled from a GAO report, represents 5 years of NDAAs and it shows the amount of times a commercial acquisitions is highlighted in an NDAA. Pretty obvious the uptick in occurrence. </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B55FDA9-37AE-453D-BD26-5A404C586699}" type="slidenum">
              <a:rPr lang="en-US" smtClean="0"/>
              <a:t>34</a:t>
            </a:fld>
            <a:endParaRPr lang="en-US" dirty="0"/>
          </a:p>
        </p:txBody>
      </p:sp>
    </p:spTree>
    <p:extLst>
      <p:ext uri="{BB962C8B-B14F-4D97-AF65-F5344CB8AC3E}">
        <p14:creationId xmlns:p14="http://schemas.microsoft.com/office/powerpoint/2010/main" val="3046678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a lot to ask but d</a:t>
            </a:r>
            <a:r>
              <a:rPr lang="en-US" sz="1200" kern="1200" dirty="0" smtClean="0">
                <a:solidFill>
                  <a:schemeClr val="tx1"/>
                </a:solidFill>
                <a:effectLst/>
                <a:latin typeface="+mn-lt"/>
                <a:ea typeface="+mn-ea"/>
                <a:cs typeface="+mn-cs"/>
              </a:rPr>
              <a:t>id anyone pick up on</a:t>
            </a:r>
            <a:r>
              <a:rPr lang="en-US" sz="1200" kern="1200" baseline="0" dirty="0" smtClean="0">
                <a:solidFill>
                  <a:schemeClr val="tx1"/>
                </a:solidFill>
                <a:effectLst/>
                <a:latin typeface="+mn-lt"/>
                <a:ea typeface="+mn-ea"/>
                <a:cs typeface="+mn-cs"/>
              </a:rPr>
              <a:t> the deviation between NDAA 16 and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So on one hand you have NDAA 16, stating that non traditional defense contractors can use commercial FAR part 12 procedures but that it doesn’t constitute a CID, then NDAA 18 states that prior acquisition through commercial procedures constitutes a prior determination. All of a sudden one might think that those non defense contractor items/services are all commercial!</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Dilemma of </a:t>
            </a:r>
            <a:r>
              <a:rPr lang="en-US" sz="1200" kern="1200" dirty="0" smtClean="0">
                <a:solidFill>
                  <a:schemeClr val="tx1"/>
                </a:solidFill>
                <a:effectLst/>
                <a:latin typeface="+mn-lt"/>
                <a:ea typeface="+mn-ea"/>
                <a:cs typeface="+mn-cs"/>
              </a:rPr>
              <a:t>balancing improving CI</a:t>
            </a:r>
            <a:r>
              <a:rPr lang="en-US" sz="1200" kern="1200" baseline="0" dirty="0" smtClean="0">
                <a:solidFill>
                  <a:schemeClr val="tx1"/>
                </a:solidFill>
                <a:effectLst/>
                <a:latin typeface="+mn-lt"/>
                <a:ea typeface="+mn-ea"/>
                <a:cs typeface="+mn-cs"/>
              </a:rPr>
              <a:t>D consistency (18) , while also trying to attract nontraditional defense contractors (16).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 stated resolution to this that I am aware of. I know the CIG submitted a memo to the DAR council in an attempt to address the issue but we’ll just have to wait and see how the DAR council writes up the NDAA 18 regulation and dovetails it into NDAA 16.</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7B55FDA9-37AE-453D-BD26-5A404C586699}" type="slidenum">
              <a:rPr lang="en-US" smtClean="0"/>
              <a:t>35</a:t>
            </a:fld>
            <a:endParaRPr lang="en-US" dirty="0"/>
          </a:p>
        </p:txBody>
      </p:sp>
    </p:spTree>
    <p:extLst>
      <p:ext uri="{BB962C8B-B14F-4D97-AF65-F5344CB8AC3E}">
        <p14:creationId xmlns:p14="http://schemas.microsoft.com/office/powerpoint/2010/main" val="3857405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the most recent NDAA, which goes about changing the commercial definition. Pretty controversial within congress</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Despite the new nomenclature, the scope and definitions of the two concepts remain largely unchanged. </a:t>
            </a:r>
          </a:p>
          <a:p>
            <a:r>
              <a:rPr lang="en-US" sz="1200" kern="1200" dirty="0" smtClean="0">
                <a:solidFill>
                  <a:schemeClr val="tx1"/>
                </a:solidFill>
                <a:effectLst/>
                <a:latin typeface="+mn-lt"/>
                <a:ea typeface="+mn-ea"/>
                <a:cs typeface="+mn-cs"/>
              </a:rPr>
              <a:t>	-  Combination of definition</a:t>
            </a:r>
            <a:r>
              <a:rPr lang="en-US" sz="1200" kern="1200" baseline="0" dirty="0" smtClean="0">
                <a:solidFill>
                  <a:schemeClr val="tx1"/>
                </a:solidFill>
                <a:effectLst/>
                <a:latin typeface="+mn-lt"/>
                <a:ea typeface="+mn-ea"/>
                <a:cs typeface="+mn-cs"/>
              </a:rPr>
              <a:t> 1, 2, 3.</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“Commercial services” This is similar to the current services prong of the “commercial item” definition</a:t>
            </a:r>
            <a:r>
              <a:rPr lang="en-US" sz="1200" kern="1200" baseline="0" dirty="0" smtClean="0">
                <a:solidFill>
                  <a:schemeClr val="tx1"/>
                </a:solidFill>
                <a:effectLst/>
                <a:latin typeface="+mn-lt"/>
                <a:ea typeface="+mn-ea"/>
                <a:cs typeface="+mn-cs"/>
              </a:rPr>
              <a:t> 5 installation, maintenance, repair, and def 6.</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55FDA9-37AE-453D-BD26-5A404C586699}" type="slidenum">
              <a:rPr lang="en-US" smtClean="0"/>
              <a:t>36</a:t>
            </a:fld>
            <a:endParaRPr lang="en-US" dirty="0"/>
          </a:p>
        </p:txBody>
      </p:sp>
    </p:spTree>
    <p:extLst>
      <p:ext uri="{BB962C8B-B14F-4D97-AF65-F5344CB8AC3E}">
        <p14:creationId xmlns:p14="http://schemas.microsoft.com/office/powerpoint/2010/main" val="41142717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Important to note the DoD guidebook is only</a:t>
            </a:r>
            <a:r>
              <a:rPr lang="en-US" altLang="en-US" sz="1200" baseline="0" dirty="0" smtClean="0"/>
              <a:t> </a:t>
            </a:r>
            <a:r>
              <a:rPr lang="en-US" altLang="en-US" sz="1200" dirty="0" smtClean="0"/>
              <a:t>a guide, not policy, not regulation. But with the said it’s</a:t>
            </a:r>
            <a:r>
              <a:rPr lang="en-US" altLang="en-US" sz="1200" baseline="0" dirty="0" smtClean="0"/>
              <a:t> a real quality public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smtClean="0"/>
              <a:t>CIG webpage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smtClean="0"/>
              <a:t>Lots of good information out there, our internal desk guide, </a:t>
            </a:r>
            <a:r>
              <a:rPr lang="en-US" altLang="en-US" sz="1200" baseline="0" dirty="0" err="1" smtClean="0"/>
              <a:t>rfi</a:t>
            </a:r>
            <a:r>
              <a:rPr lang="en-US" altLang="en-US" sz="1200" baseline="0" dirty="0" smtClean="0"/>
              <a:t> template links and websites we utilize, FAQs </a:t>
            </a:r>
            <a:endParaRPr lang="en-US" altLang="en-US" sz="1200" dirty="0" smtClean="0"/>
          </a:p>
          <a:p>
            <a:endParaRPr lang="en-US" dirty="0" smtClean="0"/>
          </a:p>
          <a:p>
            <a:r>
              <a:rPr lang="en-US" dirty="0" smtClean="0"/>
              <a:t>CPAC 170 – Course developed</a:t>
            </a:r>
            <a:r>
              <a:rPr lang="en-US" baseline="0" dirty="0" smtClean="0"/>
              <a:t> in concert with DAU, to assist participants in gaining the skills and knowledge to conduct commercial analysis in compliance with DCMA and DoD policies.  3 day class.</a:t>
            </a:r>
            <a:endParaRPr lang="en-US" dirty="0"/>
          </a:p>
        </p:txBody>
      </p:sp>
      <p:sp>
        <p:nvSpPr>
          <p:cNvPr id="4" name="Slide Number Placeholder 3"/>
          <p:cNvSpPr>
            <a:spLocks noGrp="1"/>
          </p:cNvSpPr>
          <p:nvPr>
            <p:ph type="sldNum" sz="quarter" idx="10"/>
          </p:nvPr>
        </p:nvSpPr>
        <p:spPr/>
        <p:txBody>
          <a:bodyPr/>
          <a:lstStyle/>
          <a:p>
            <a:fld id="{7B55FDA9-37AE-453D-BD26-5A404C586699}" type="slidenum">
              <a:rPr lang="en-US" smtClean="0"/>
              <a:t>37</a:t>
            </a:fld>
            <a:endParaRPr lang="en-US" dirty="0"/>
          </a:p>
        </p:txBody>
      </p:sp>
    </p:spTree>
    <p:extLst>
      <p:ext uri="{BB962C8B-B14F-4D97-AF65-F5344CB8AC3E}">
        <p14:creationId xmlns:p14="http://schemas.microsoft.com/office/powerpoint/2010/main" val="1865890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Touched on the 809 panel briefly</a:t>
            </a:r>
            <a:r>
              <a:rPr lang="en-US" sz="1200" kern="1200" baseline="0" dirty="0" smtClean="0">
                <a:solidFill>
                  <a:schemeClr val="tx1"/>
                </a:solidFill>
                <a:effectLst/>
                <a:latin typeface="+mn-lt"/>
                <a:ea typeface="+mn-ea"/>
                <a:cs typeface="+mn-cs"/>
              </a:rPr>
              <a:t> but they are result of NDAA 2016, and they are</a:t>
            </a:r>
            <a:r>
              <a:rPr lang="en-US" sz="1200" kern="1200" dirty="0" smtClean="0">
                <a:solidFill>
                  <a:schemeClr val="tx1"/>
                </a:solidFill>
                <a:effectLst/>
                <a:latin typeface="+mn-lt"/>
                <a:ea typeface="+mn-ea"/>
                <a:cs typeface="+mn-cs"/>
              </a:rPr>
              <a:t> an independent advisory panel  attempting to </a:t>
            </a:r>
            <a:r>
              <a:rPr lang="en-US" dirty="0" smtClean="0">
                <a:effectLst/>
              </a:rPr>
              <a:t>streamline and improve the efficiency and effectiveness of the defense acquisition process and maintaining defense technology advantage.</a:t>
            </a:r>
          </a:p>
          <a:p>
            <a:endParaRPr lang="en-US" dirty="0" smtClean="0">
              <a:effectLst/>
            </a:endParaRPr>
          </a:p>
          <a:p>
            <a:r>
              <a:rPr lang="en-US" dirty="0" smtClean="0">
                <a:effectLst/>
              </a:rPr>
              <a:t>809 recently came out with their recommendations and in volume 3…bold suggestion attempting to limit commercial and SAT procedures and</a:t>
            </a:r>
            <a:r>
              <a:rPr lang="en-US" baseline="0" dirty="0" smtClean="0">
                <a:effectLst/>
              </a:rPr>
              <a:t> thresholds. So totally eliminating commercial buying procedures.</a:t>
            </a:r>
            <a:endParaRPr lang="en-US" dirty="0" smtClean="0">
              <a:effectLst/>
            </a:endParaRPr>
          </a:p>
          <a:p>
            <a:endParaRPr lang="en-US" dirty="0" smtClean="0">
              <a:effectLst/>
            </a:endParaRPr>
          </a:p>
          <a:p>
            <a:r>
              <a:rPr lang="en-US" dirty="0" smtClean="0">
                <a:effectLst/>
              </a:rPr>
              <a:t>That coupled with the new definition,</a:t>
            </a:r>
            <a:r>
              <a:rPr lang="en-US" baseline="0" dirty="0" smtClean="0">
                <a:effectLst/>
              </a:rPr>
              <a:t> and our warrant authority, the CIG will have an interesting and exciting future ahead of us.</a:t>
            </a:r>
            <a:endParaRPr lang="en-US" dirty="0" smtClean="0">
              <a:effectLst/>
            </a:endParaRP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a short 3 years, the CIG has come a long way in defining our roles within the agency, establishing best practices, creating a </a:t>
            </a:r>
            <a:r>
              <a:rPr lang="en-US" dirty="0" err="1" smtClean="0"/>
              <a:t>deskguide</a:t>
            </a:r>
            <a:r>
              <a:rPr lang="en-US" dirty="0" smtClean="0"/>
              <a:t>, engaging private industry, introducing ourselves to the major buying commands, put on a week long CIG conference, creating and rolled out a commercial training course, and</a:t>
            </a:r>
            <a:r>
              <a:rPr lang="en-US" baseline="0" dirty="0" smtClean="0"/>
              <a:t> that’s not an all inclusive list</a:t>
            </a:r>
            <a:r>
              <a:rPr lang="en-US" dirty="0" smtClean="0"/>
              <a:t>. We expect to expand our roles and grow and go where the commercial market takes us. But</a:t>
            </a:r>
            <a:r>
              <a:rPr lang="en-US" baseline="0" dirty="0" smtClean="0"/>
              <a:t> currently on the docket we are looking to increase our participation with buying commands specifically with pre-solicitation work, in an attempt to be proactive rather than reactive.</a:t>
            </a:r>
            <a:endParaRPr lang="en-US" dirty="0" smtClean="0"/>
          </a:p>
          <a:p>
            <a:endParaRPr lang="en-US" baseline="0" dirty="0" smtClean="0"/>
          </a:p>
          <a:p>
            <a:r>
              <a:rPr lang="en-US" baseline="0" dirty="0" smtClean="0"/>
              <a:t>Commercial products and services are cutting edge and dynamic and the CIG strives to provide that same level of services and insight for the DoD.</a:t>
            </a:r>
          </a:p>
          <a:p>
            <a:endParaRPr lang="en-US" baseline="0" dirty="0" smtClean="0"/>
          </a:p>
        </p:txBody>
      </p:sp>
      <p:sp>
        <p:nvSpPr>
          <p:cNvPr id="4" name="Slide Number Placeholder 3"/>
          <p:cNvSpPr>
            <a:spLocks noGrp="1"/>
          </p:cNvSpPr>
          <p:nvPr>
            <p:ph type="sldNum" sz="quarter" idx="10"/>
          </p:nvPr>
        </p:nvSpPr>
        <p:spPr/>
        <p:txBody>
          <a:bodyPr/>
          <a:lstStyle/>
          <a:p>
            <a:fld id="{7B55FDA9-37AE-453D-BD26-5A404C586699}" type="slidenum">
              <a:rPr lang="en-US" smtClean="0"/>
              <a:t>38</a:t>
            </a:fld>
            <a:endParaRPr lang="en-US" dirty="0"/>
          </a:p>
        </p:txBody>
      </p:sp>
    </p:spTree>
    <p:extLst>
      <p:ext uri="{BB962C8B-B14F-4D97-AF65-F5344CB8AC3E}">
        <p14:creationId xmlns:p14="http://schemas.microsoft.com/office/powerpoint/2010/main" val="686543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Threshold</a:t>
            </a:r>
            <a:r>
              <a:rPr lang="en-US" baseline="0" dirty="0" smtClean="0"/>
              <a:t> change coincides with the new TINA threshold.</a:t>
            </a:r>
          </a:p>
          <a:p>
            <a:endParaRPr lang="en-US" baseline="0" dirty="0" smtClean="0"/>
          </a:p>
          <a:p>
            <a:r>
              <a:rPr lang="en-US" baseline="0" dirty="0" smtClean="0"/>
              <a:t>We are looking into way to better prioritize work/cases, playing around with the idea of risk based thresholds.</a:t>
            </a:r>
          </a:p>
          <a:p>
            <a:endParaRPr lang="en-US" baseline="0" dirty="0" smtClean="0"/>
          </a:p>
          <a:p>
            <a:r>
              <a:rPr lang="en-US" baseline="0" dirty="0" smtClean="0"/>
              <a:t>Email address is a bit of a mouthful so its helpful to submit a request form right from our website.</a:t>
            </a:r>
          </a:p>
          <a:p>
            <a:endParaRPr lang="en-US" baseline="0" dirty="0" smtClean="0"/>
          </a:p>
          <a:p>
            <a:r>
              <a:rPr lang="en-US" baseline="0" dirty="0" smtClean="0"/>
              <a:t>New division of labor, </a:t>
            </a:r>
            <a:r>
              <a:rPr lang="en-US" baseline="0" dirty="0" err="1" smtClean="0"/>
              <a:t>eng</a:t>
            </a:r>
            <a:r>
              <a:rPr lang="en-US" baseline="0" dirty="0" smtClean="0"/>
              <a:t>, </a:t>
            </a:r>
            <a:r>
              <a:rPr lang="en-US" baseline="0" dirty="0" err="1" smtClean="0"/>
              <a:t>pricers</a:t>
            </a:r>
            <a:r>
              <a:rPr lang="en-US" baseline="0" dirty="0" smtClean="0"/>
              <a:t>, and CIG KO have separate deliverables, tech, pricing and determination reports.</a:t>
            </a:r>
            <a:endParaRPr lang="en-US" dirty="0"/>
          </a:p>
        </p:txBody>
      </p:sp>
      <p:sp>
        <p:nvSpPr>
          <p:cNvPr id="4" name="Slide Number Placeholder 3"/>
          <p:cNvSpPr>
            <a:spLocks noGrp="1"/>
          </p:cNvSpPr>
          <p:nvPr>
            <p:ph type="sldNum" sz="quarter" idx="10"/>
          </p:nvPr>
        </p:nvSpPr>
        <p:spPr/>
        <p:txBody>
          <a:bodyPr/>
          <a:lstStyle/>
          <a:p>
            <a:fld id="{7B55FDA9-37AE-453D-BD26-5A404C586699}" type="slidenum">
              <a:rPr lang="en-US" smtClean="0"/>
              <a:t>39</a:t>
            </a:fld>
            <a:endParaRPr lang="en-US" dirty="0"/>
          </a:p>
        </p:txBody>
      </p:sp>
    </p:spTree>
    <p:extLst>
      <p:ext uri="{BB962C8B-B14F-4D97-AF65-F5344CB8AC3E}">
        <p14:creationId xmlns:p14="http://schemas.microsoft.com/office/powerpoint/2010/main" val="247878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Mission starts with requirement building..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t>pre solicitation. The altimeter is a great example. Ok we do our market research and the required Altimeter NSN 1000 900 4444 is not commercially available. Don’t stop there. What about that Garmin one we talked about, if I were to put that in my aircraft,  do I simply need to add a different bracket so it can bolt in?</a:t>
            </a:r>
          </a:p>
          <a:p>
            <a:endParaRPr lang="en-US" altLang="en-US" sz="1800" dirty="0" smtClean="0"/>
          </a:p>
          <a:p>
            <a:r>
              <a:rPr lang="en-US" altLang="en-US" sz="1800" dirty="0" smtClean="0"/>
              <a:t>Pam: let’s make a new slide with pictures to</a:t>
            </a:r>
            <a:r>
              <a:rPr lang="en-US" altLang="en-US" sz="1800" baseline="0" dirty="0" smtClean="0"/>
              <a:t> illustrate this altimeter case</a:t>
            </a:r>
            <a:endParaRPr lang="en-US" altLang="en-US" sz="1800"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8188" indent="-280988" eaLnBrk="0" hangingPunct="0">
              <a:spcBef>
                <a:spcPct val="30000"/>
              </a:spcBef>
              <a:defRPr sz="1200">
                <a:solidFill>
                  <a:schemeClr val="tx1"/>
                </a:solidFill>
                <a:latin typeface="Calibri" pitchFamily="34" charset="0"/>
              </a:defRPr>
            </a:lvl2pPr>
            <a:lvl3pPr marL="1138238" indent="-223838" eaLnBrk="0" hangingPunct="0">
              <a:spcBef>
                <a:spcPct val="30000"/>
              </a:spcBef>
              <a:defRPr sz="1200">
                <a:solidFill>
                  <a:schemeClr val="tx1"/>
                </a:solidFill>
                <a:latin typeface="Calibri" pitchFamily="34" charset="0"/>
              </a:defRPr>
            </a:lvl3pPr>
            <a:lvl4pPr marL="1595438" indent="-223838" eaLnBrk="0" hangingPunct="0">
              <a:spcBef>
                <a:spcPct val="30000"/>
              </a:spcBef>
              <a:defRPr sz="1200">
                <a:solidFill>
                  <a:schemeClr val="tx1"/>
                </a:solidFill>
                <a:latin typeface="Calibri" pitchFamily="34" charset="0"/>
              </a:defRPr>
            </a:lvl4pPr>
            <a:lvl5pPr marL="2052638" indent="-223838" eaLnBrk="0" hangingPunct="0">
              <a:spcBef>
                <a:spcPct val="30000"/>
              </a:spcBef>
              <a:defRPr sz="1200">
                <a:solidFill>
                  <a:schemeClr val="tx1"/>
                </a:solidFill>
                <a:latin typeface="Calibri" pitchFamily="34" charset="0"/>
              </a:defRPr>
            </a:lvl5pPr>
            <a:lvl6pPr marL="2509838" indent="-223838" eaLnBrk="0" fontAlgn="base" hangingPunct="0">
              <a:spcBef>
                <a:spcPct val="30000"/>
              </a:spcBef>
              <a:spcAft>
                <a:spcPct val="0"/>
              </a:spcAft>
              <a:defRPr sz="1200">
                <a:solidFill>
                  <a:schemeClr val="tx1"/>
                </a:solidFill>
                <a:latin typeface="Calibri" pitchFamily="34" charset="0"/>
              </a:defRPr>
            </a:lvl6pPr>
            <a:lvl7pPr marL="2967038" indent="-223838" eaLnBrk="0" fontAlgn="base" hangingPunct="0">
              <a:spcBef>
                <a:spcPct val="30000"/>
              </a:spcBef>
              <a:spcAft>
                <a:spcPct val="0"/>
              </a:spcAft>
              <a:defRPr sz="1200">
                <a:solidFill>
                  <a:schemeClr val="tx1"/>
                </a:solidFill>
                <a:latin typeface="Calibri" pitchFamily="34" charset="0"/>
              </a:defRPr>
            </a:lvl7pPr>
            <a:lvl8pPr marL="3424238" indent="-223838" eaLnBrk="0" fontAlgn="base" hangingPunct="0">
              <a:spcBef>
                <a:spcPct val="30000"/>
              </a:spcBef>
              <a:spcAft>
                <a:spcPct val="0"/>
              </a:spcAft>
              <a:defRPr sz="1200">
                <a:solidFill>
                  <a:schemeClr val="tx1"/>
                </a:solidFill>
                <a:latin typeface="Calibri" pitchFamily="34" charset="0"/>
              </a:defRPr>
            </a:lvl8pPr>
            <a:lvl9pPr marL="3881438" indent="-22383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65BEA89-4FB3-493D-AD05-26949929C502}" type="slidenum">
              <a:rPr lang="en-US" altLang="en-US" smtClean="0">
                <a:solidFill>
                  <a:srgbClr val="000000"/>
                </a:solidFill>
                <a:latin typeface="Arial" charset="0"/>
              </a:rPr>
              <a:pPr eaLnBrk="1" hangingPunct="1">
                <a:spcBef>
                  <a:spcPct val="0"/>
                </a:spcBef>
              </a:pPr>
              <a:t>5</a:t>
            </a:fld>
            <a:endParaRPr lang="en-US" altLang="en-US" smtClean="0">
              <a:solidFill>
                <a:srgbClr val="000000"/>
              </a:solidFill>
              <a:latin typeface="Arial" charset="0"/>
            </a:endParaRPr>
          </a:p>
        </p:txBody>
      </p:sp>
    </p:spTree>
    <p:extLst>
      <p:ext uri="{BB962C8B-B14F-4D97-AF65-F5344CB8AC3E}">
        <p14:creationId xmlns:p14="http://schemas.microsoft.com/office/powerpoint/2010/main" val="893985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3 bullets..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thing</a:t>
            </a:r>
            <a:r>
              <a:rPr lang="en-US" sz="1200" kern="1200" baseline="0" dirty="0" smtClean="0">
                <a:solidFill>
                  <a:schemeClr val="tx1"/>
                </a:solidFill>
                <a:effectLst/>
                <a:latin typeface="+mn-lt"/>
                <a:ea typeface="+mn-ea"/>
                <a:cs typeface="+mn-cs"/>
              </a:rPr>
              <a:t> d</a:t>
            </a:r>
            <a:r>
              <a:rPr lang="en-US" sz="1200" kern="1200" dirty="0" smtClean="0">
                <a:solidFill>
                  <a:schemeClr val="tx1"/>
                </a:solidFill>
                <a:effectLst/>
                <a:latin typeface="+mn-lt"/>
                <a:ea typeface="+mn-ea"/>
                <a:cs typeface="+mn-cs"/>
              </a:rPr>
              <a:t>ata</a:t>
            </a:r>
            <a:r>
              <a:rPr lang="en-US" sz="1200" kern="1200" baseline="0" dirty="0" smtClean="0">
                <a:solidFill>
                  <a:schemeClr val="tx1"/>
                </a:solidFill>
                <a:effectLst/>
                <a:latin typeface="+mn-lt"/>
                <a:ea typeface="+mn-ea"/>
                <a:cs typeface="+mn-cs"/>
              </a:rPr>
              <a:t> m</a:t>
            </a:r>
            <a:r>
              <a:rPr lang="en-US" sz="1200" kern="1200" dirty="0" smtClean="0">
                <a:solidFill>
                  <a:schemeClr val="tx1"/>
                </a:solidFill>
                <a:effectLst/>
                <a:latin typeface="+mn-lt"/>
                <a:ea typeface="+mn-ea"/>
                <a:cs typeface="+mn-cs"/>
              </a:rPr>
              <a:t>ine</a:t>
            </a:r>
            <a:r>
              <a:rPr lang="en-US" sz="1200" kern="1200" baseline="0" dirty="0" smtClean="0">
                <a:solidFill>
                  <a:schemeClr val="tx1"/>
                </a:solidFill>
                <a:effectLst/>
                <a:latin typeface="+mn-lt"/>
                <a:ea typeface="+mn-ea"/>
                <a:cs typeface="+mn-cs"/>
              </a:rPr>
              <a:t> the contractor’s website – typically a high level overview of the item/systems, but it’s a start.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Contractor CID</a:t>
            </a:r>
            <a:r>
              <a:rPr lang="en-US" sz="1200" kern="1200" baseline="0" dirty="0" smtClean="0">
                <a:solidFill>
                  <a:schemeClr val="tx1"/>
                </a:solidFill>
                <a:effectLst/>
                <a:latin typeface="+mn-lt"/>
                <a:ea typeface="+mn-ea"/>
                <a:cs typeface="+mn-cs"/>
              </a:rPr>
              <a:t> provides some background, t</a:t>
            </a:r>
            <a:r>
              <a:rPr lang="en-US" sz="1200" kern="1200" dirty="0" smtClean="0">
                <a:solidFill>
                  <a:schemeClr val="tx1"/>
                </a:solidFill>
                <a:effectLst/>
                <a:latin typeface="+mn-lt"/>
                <a:ea typeface="+mn-ea"/>
                <a:cs typeface="+mn-cs"/>
              </a:rPr>
              <a:t>he COOLS is a cargo loading system for the CH-47 Chinook which replaced the old Helicopter Internal Cargo-Handling System (HICHS). The HICHS required the helicopter to be grounded and needed three soldiers to work for approximately four hours to configure. If a mission changed while en-route, the helicopter was required to go back to base for reconfiguration, causing delays in response time. The COOLS can be reconfigured mid-flight, by a single soldier, in about fifteen minutes.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a:t>
            </a:r>
            <a:r>
              <a:rPr lang="en-US" sz="1200" kern="1200" baseline="0" dirty="0" smtClean="0">
                <a:solidFill>
                  <a:schemeClr val="tx1"/>
                </a:solidFill>
                <a:effectLst/>
                <a:latin typeface="+mn-lt"/>
                <a:ea typeface="+mn-ea"/>
                <a:cs typeface="+mn-cs"/>
              </a:rPr>
              <a:t> wary of the sales pitch on company websites and contractor CIDs…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Bullet 4</a:t>
            </a:r>
          </a:p>
          <a:p>
            <a:r>
              <a:rPr lang="en-US" sz="1200" kern="1200" baseline="0" dirty="0" smtClean="0">
                <a:solidFill>
                  <a:schemeClr val="tx1"/>
                </a:solidFill>
                <a:effectLst/>
                <a:latin typeface="+mn-lt"/>
                <a:ea typeface="+mn-ea"/>
                <a:cs typeface="+mn-cs"/>
              </a:rPr>
              <a:t>Then requested a detail breakdown of parts included in kits from the contractor. Hoping to proceed with a review of the specific parts.  Contactor did not provide information in time to complete the review for the customer.</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Had also asked </a:t>
            </a:r>
            <a:r>
              <a:rPr lang="en-US" sz="1200" kern="1200" dirty="0" smtClean="0">
                <a:solidFill>
                  <a:schemeClr val="tx1"/>
                </a:solidFill>
                <a:effectLst/>
                <a:latin typeface="+mn-lt"/>
                <a:ea typeface="+mn-ea"/>
                <a:cs typeface="+mn-cs"/>
              </a:rPr>
              <a:t>the contractor for more information one</a:t>
            </a:r>
            <a:r>
              <a:rPr lang="en-US" sz="1200" kern="1200" baseline="0" dirty="0" smtClean="0">
                <a:solidFill>
                  <a:schemeClr val="tx1"/>
                </a:solidFill>
                <a:effectLst/>
                <a:latin typeface="+mn-lt"/>
                <a:ea typeface="+mn-ea"/>
                <a:cs typeface="+mn-cs"/>
              </a:rPr>
              <a:t> of those questions was </a:t>
            </a:r>
            <a:r>
              <a:rPr lang="en-US" sz="1200" kern="1200" dirty="0" smtClean="0">
                <a:solidFill>
                  <a:schemeClr val="tx1"/>
                </a:solidFill>
                <a:effectLst/>
                <a:latin typeface="+mn-lt"/>
                <a:ea typeface="+mn-ea"/>
                <a:cs typeface="+mn-cs"/>
              </a:rPr>
              <a:t>what % of</a:t>
            </a:r>
            <a:r>
              <a:rPr lang="en-US" sz="1200" kern="1200" baseline="0" dirty="0" smtClean="0">
                <a:solidFill>
                  <a:schemeClr val="tx1"/>
                </a:solidFill>
                <a:effectLst/>
                <a:latin typeface="+mn-lt"/>
                <a:ea typeface="+mn-ea"/>
                <a:cs typeface="+mn-cs"/>
              </a:rPr>
              <a:t> the overall COOLS product do the kits make up? The answer 90%! Pivot MR focus to compare the entire cool system to other cargo loading systems.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CIG engineer was able to find similar loading systems, but do not typically need to be convertible, and certainly do not need to convert in-route. So we have similar systems out there but </a:t>
            </a:r>
            <a:r>
              <a:rPr lang="en-US" sz="1200" kern="1200" baseline="0" dirty="0" err="1" smtClean="0">
                <a:solidFill>
                  <a:schemeClr val="tx1"/>
                </a:solidFill>
                <a:effectLst/>
                <a:latin typeface="+mn-lt"/>
                <a:ea typeface="+mn-ea"/>
                <a:cs typeface="+mn-cs"/>
              </a:rPr>
              <a:t>theres</a:t>
            </a:r>
            <a:r>
              <a:rPr lang="en-US" sz="1200" kern="1200" baseline="0" dirty="0" smtClean="0">
                <a:solidFill>
                  <a:schemeClr val="tx1"/>
                </a:solidFill>
                <a:effectLst/>
                <a:latin typeface="+mn-lt"/>
                <a:ea typeface="+mn-ea"/>
                <a:cs typeface="+mn-cs"/>
              </a:rPr>
              <a:t> modularity modifications that need to be reviewed to assure that they can be considered minor.</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Bullet 5</a:t>
            </a:r>
          </a:p>
          <a:p>
            <a:r>
              <a:rPr lang="en-US" sz="1200" kern="1200" baseline="0" dirty="0" smtClean="0">
                <a:solidFill>
                  <a:schemeClr val="tx1"/>
                </a:solidFill>
                <a:effectLst/>
                <a:latin typeface="+mn-lt"/>
                <a:ea typeface="+mn-ea"/>
                <a:cs typeface="+mn-cs"/>
              </a:rPr>
              <a:t>Cargo loading system were contacted to request ballpark estimates for the entire loading system.</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Bullet 6</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 ability to swap between roller side up for easy loading of palletized cargo, and roller side down, creating a solid, flat surface capable of safely accommodating personnel. Because it is a modular system, with individual panels, the system can also be partially configured in combinations to provide space for a combination of both cargo and personnel.  --</a:t>
            </a:r>
            <a:r>
              <a:rPr lang="en-US" sz="1200" kern="1200" baseline="0" dirty="0" smtClean="0">
                <a:solidFill>
                  <a:schemeClr val="tx1"/>
                </a:solidFill>
                <a:effectLst/>
                <a:latin typeface="+mn-lt"/>
                <a:ea typeface="+mn-ea"/>
                <a:cs typeface="+mn-cs"/>
              </a:rPr>
              <a:t> Engineer found that this does not materially affect the load systems overall function.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the end, because the additional analysis on the overall cool system it was considered it an “of a type” item, the kits contained in the cools, and that make up 90% of the end item, were recommended commercial with minor mods available to meet the </a:t>
            </a:r>
            <a:r>
              <a:rPr lang="en-US" sz="1200" kern="1200" baseline="0" dirty="0" err="1" smtClean="0">
                <a:solidFill>
                  <a:schemeClr val="tx1"/>
                </a:solidFill>
                <a:effectLst/>
                <a:latin typeface="+mn-lt"/>
                <a:ea typeface="+mn-ea"/>
                <a:cs typeface="+mn-cs"/>
              </a:rPr>
              <a:t>Gov’s</a:t>
            </a:r>
            <a:r>
              <a:rPr lang="en-US" sz="1200" kern="1200" baseline="0" dirty="0" smtClean="0">
                <a:solidFill>
                  <a:schemeClr val="tx1"/>
                </a:solidFill>
                <a:effectLst/>
                <a:latin typeface="+mn-lt"/>
                <a:ea typeface="+mn-ea"/>
                <a:cs typeface="+mn-cs"/>
              </a:rPr>
              <a:t>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the kits do not change the function of the COOLS.</a:t>
            </a:r>
            <a:r>
              <a:rPr lang="en-US" sz="1200" kern="1200" baseline="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55FDA9-37AE-453D-BD26-5A404C586699}" type="slidenum">
              <a:rPr lang="en-US" smtClean="0"/>
              <a:t>6</a:t>
            </a:fld>
            <a:endParaRPr lang="en-US" dirty="0"/>
          </a:p>
        </p:txBody>
      </p:sp>
    </p:spTree>
    <p:extLst>
      <p:ext uri="{BB962C8B-B14F-4D97-AF65-F5344CB8AC3E}">
        <p14:creationId xmlns:p14="http://schemas.microsoft.com/office/powerpoint/2010/main" val="3489039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3 bullets..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thing</a:t>
            </a:r>
            <a:r>
              <a:rPr lang="en-US" sz="1200" kern="1200" baseline="0" dirty="0" smtClean="0">
                <a:solidFill>
                  <a:schemeClr val="tx1"/>
                </a:solidFill>
                <a:effectLst/>
                <a:latin typeface="+mn-lt"/>
                <a:ea typeface="+mn-ea"/>
                <a:cs typeface="+mn-cs"/>
              </a:rPr>
              <a:t> d</a:t>
            </a:r>
            <a:r>
              <a:rPr lang="en-US" sz="1200" kern="1200" dirty="0" smtClean="0">
                <a:solidFill>
                  <a:schemeClr val="tx1"/>
                </a:solidFill>
                <a:effectLst/>
                <a:latin typeface="+mn-lt"/>
                <a:ea typeface="+mn-ea"/>
                <a:cs typeface="+mn-cs"/>
              </a:rPr>
              <a:t>ata</a:t>
            </a:r>
            <a:r>
              <a:rPr lang="en-US" sz="1200" kern="1200" baseline="0" dirty="0" smtClean="0">
                <a:solidFill>
                  <a:schemeClr val="tx1"/>
                </a:solidFill>
                <a:effectLst/>
                <a:latin typeface="+mn-lt"/>
                <a:ea typeface="+mn-ea"/>
                <a:cs typeface="+mn-cs"/>
              </a:rPr>
              <a:t> m</a:t>
            </a:r>
            <a:r>
              <a:rPr lang="en-US" sz="1200" kern="1200" dirty="0" smtClean="0">
                <a:solidFill>
                  <a:schemeClr val="tx1"/>
                </a:solidFill>
                <a:effectLst/>
                <a:latin typeface="+mn-lt"/>
                <a:ea typeface="+mn-ea"/>
                <a:cs typeface="+mn-cs"/>
              </a:rPr>
              <a:t>ine</a:t>
            </a:r>
            <a:r>
              <a:rPr lang="en-US" sz="1200" kern="1200" baseline="0" dirty="0" smtClean="0">
                <a:solidFill>
                  <a:schemeClr val="tx1"/>
                </a:solidFill>
                <a:effectLst/>
                <a:latin typeface="+mn-lt"/>
                <a:ea typeface="+mn-ea"/>
                <a:cs typeface="+mn-cs"/>
              </a:rPr>
              <a:t> the contractor’s website – typically a high level overview of the item/systems, but it’s a start.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Contractor CID</a:t>
            </a:r>
            <a:r>
              <a:rPr lang="en-US" sz="1200" kern="1200" baseline="0" dirty="0" smtClean="0">
                <a:solidFill>
                  <a:schemeClr val="tx1"/>
                </a:solidFill>
                <a:effectLst/>
                <a:latin typeface="+mn-lt"/>
                <a:ea typeface="+mn-ea"/>
                <a:cs typeface="+mn-cs"/>
              </a:rPr>
              <a:t> provides some background, t</a:t>
            </a:r>
            <a:r>
              <a:rPr lang="en-US" sz="1200" kern="1200" dirty="0" smtClean="0">
                <a:solidFill>
                  <a:schemeClr val="tx1"/>
                </a:solidFill>
                <a:effectLst/>
                <a:latin typeface="+mn-lt"/>
                <a:ea typeface="+mn-ea"/>
                <a:cs typeface="+mn-cs"/>
              </a:rPr>
              <a:t>he COOLS is a cargo loading system for the CH-47 Chinook which replaced the old Helicopter Internal Cargo-Handling System (HICHS). The HICHS required the helicopter to be grounded and needed three soldiers to work for approximately four hours to configure. If a mission changed while en-route, the helicopter was required to go back to base for reconfiguration, causing delays in response time. The COOLS can be reconfigured mid-flight, by a single soldier, in about fifteen minutes.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a:t>
            </a:r>
            <a:r>
              <a:rPr lang="en-US" sz="1200" kern="1200" baseline="0" dirty="0" smtClean="0">
                <a:solidFill>
                  <a:schemeClr val="tx1"/>
                </a:solidFill>
                <a:effectLst/>
                <a:latin typeface="+mn-lt"/>
                <a:ea typeface="+mn-ea"/>
                <a:cs typeface="+mn-cs"/>
              </a:rPr>
              <a:t> wary of the sales pitch on company websites and contractor CIDs…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Bullet 4</a:t>
            </a:r>
          </a:p>
          <a:p>
            <a:r>
              <a:rPr lang="en-US" sz="1200" kern="1200" baseline="0" dirty="0" smtClean="0">
                <a:solidFill>
                  <a:schemeClr val="tx1"/>
                </a:solidFill>
                <a:effectLst/>
                <a:latin typeface="+mn-lt"/>
                <a:ea typeface="+mn-ea"/>
                <a:cs typeface="+mn-cs"/>
              </a:rPr>
              <a:t>Then requested a detail breakdown of parts included in kits from the contractor. Hoping to proceed with a review of the specific parts.  Contactor did not provide information in time to complete the review for the customer.</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Had also asked </a:t>
            </a:r>
            <a:r>
              <a:rPr lang="en-US" sz="1200" kern="1200" dirty="0" smtClean="0">
                <a:solidFill>
                  <a:schemeClr val="tx1"/>
                </a:solidFill>
                <a:effectLst/>
                <a:latin typeface="+mn-lt"/>
                <a:ea typeface="+mn-ea"/>
                <a:cs typeface="+mn-cs"/>
              </a:rPr>
              <a:t>the contractor for more information one</a:t>
            </a:r>
            <a:r>
              <a:rPr lang="en-US" sz="1200" kern="1200" baseline="0" dirty="0" smtClean="0">
                <a:solidFill>
                  <a:schemeClr val="tx1"/>
                </a:solidFill>
                <a:effectLst/>
                <a:latin typeface="+mn-lt"/>
                <a:ea typeface="+mn-ea"/>
                <a:cs typeface="+mn-cs"/>
              </a:rPr>
              <a:t> of those questions was </a:t>
            </a:r>
            <a:r>
              <a:rPr lang="en-US" sz="1200" kern="1200" dirty="0" smtClean="0">
                <a:solidFill>
                  <a:schemeClr val="tx1"/>
                </a:solidFill>
                <a:effectLst/>
                <a:latin typeface="+mn-lt"/>
                <a:ea typeface="+mn-ea"/>
                <a:cs typeface="+mn-cs"/>
              </a:rPr>
              <a:t>what % of</a:t>
            </a:r>
            <a:r>
              <a:rPr lang="en-US" sz="1200" kern="1200" baseline="0" dirty="0" smtClean="0">
                <a:solidFill>
                  <a:schemeClr val="tx1"/>
                </a:solidFill>
                <a:effectLst/>
                <a:latin typeface="+mn-lt"/>
                <a:ea typeface="+mn-ea"/>
                <a:cs typeface="+mn-cs"/>
              </a:rPr>
              <a:t> the overall COOLS product do the kits make up? The answer 90%! Pivot MR focus to compare the entire cool system to other cargo loading systems.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CIG engineer was able to find similar loading systems, but do not typically need to be convertible, and certainly do not need to convert in-route. So we have similar systems out there but </a:t>
            </a:r>
            <a:r>
              <a:rPr lang="en-US" sz="1200" kern="1200" baseline="0" dirty="0" err="1" smtClean="0">
                <a:solidFill>
                  <a:schemeClr val="tx1"/>
                </a:solidFill>
                <a:effectLst/>
                <a:latin typeface="+mn-lt"/>
                <a:ea typeface="+mn-ea"/>
                <a:cs typeface="+mn-cs"/>
              </a:rPr>
              <a:t>theres</a:t>
            </a:r>
            <a:r>
              <a:rPr lang="en-US" sz="1200" kern="1200" baseline="0" dirty="0" smtClean="0">
                <a:solidFill>
                  <a:schemeClr val="tx1"/>
                </a:solidFill>
                <a:effectLst/>
                <a:latin typeface="+mn-lt"/>
                <a:ea typeface="+mn-ea"/>
                <a:cs typeface="+mn-cs"/>
              </a:rPr>
              <a:t> modularity modifications that need to be reviewed to assure that they can be considered minor.</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Bullet 5</a:t>
            </a:r>
          </a:p>
          <a:p>
            <a:r>
              <a:rPr lang="en-US" sz="1200" kern="1200" baseline="0" dirty="0" smtClean="0">
                <a:solidFill>
                  <a:schemeClr val="tx1"/>
                </a:solidFill>
                <a:effectLst/>
                <a:latin typeface="+mn-lt"/>
                <a:ea typeface="+mn-ea"/>
                <a:cs typeface="+mn-cs"/>
              </a:rPr>
              <a:t>Cargo loading system were contacted to request ballpark estimates for the entire loading system.</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Bullet 6</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 ability to swap between roller side up for easy loading of palletized cargo, and roller side down, creating a solid, flat surface capable of safely accommodating personnel. Because it is a modular system, with individual panels, the system can also be partially configured in combinations to provide space for a combination of both cargo and personnel.  --</a:t>
            </a:r>
            <a:r>
              <a:rPr lang="en-US" sz="1200" kern="1200" baseline="0" dirty="0" smtClean="0">
                <a:solidFill>
                  <a:schemeClr val="tx1"/>
                </a:solidFill>
                <a:effectLst/>
                <a:latin typeface="+mn-lt"/>
                <a:ea typeface="+mn-ea"/>
                <a:cs typeface="+mn-cs"/>
              </a:rPr>
              <a:t> Engineer found that this does not materially affect the load systems overall function.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the end, because the additional analysis on the overall cool system it was considered it an “of a type” item, the kits contained in the cools, and that make up 90% of the end item, were recommended commercial with minor mods available to meet the </a:t>
            </a:r>
            <a:r>
              <a:rPr lang="en-US" sz="1200" kern="1200" baseline="0" dirty="0" err="1" smtClean="0">
                <a:solidFill>
                  <a:schemeClr val="tx1"/>
                </a:solidFill>
                <a:effectLst/>
                <a:latin typeface="+mn-lt"/>
                <a:ea typeface="+mn-ea"/>
                <a:cs typeface="+mn-cs"/>
              </a:rPr>
              <a:t>Gov’s</a:t>
            </a:r>
            <a:r>
              <a:rPr lang="en-US" sz="1200" kern="1200" baseline="0" dirty="0" smtClean="0">
                <a:solidFill>
                  <a:schemeClr val="tx1"/>
                </a:solidFill>
                <a:effectLst/>
                <a:latin typeface="+mn-lt"/>
                <a:ea typeface="+mn-ea"/>
                <a:cs typeface="+mn-cs"/>
              </a:rPr>
              <a:t>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the kits do not change the function of the COOLS.</a:t>
            </a:r>
            <a:r>
              <a:rPr lang="en-US" sz="1200" kern="1200" baseline="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55FDA9-37AE-453D-BD26-5A404C586699}" type="slidenum">
              <a:rPr lang="en-US" smtClean="0"/>
              <a:t>7</a:t>
            </a:fld>
            <a:endParaRPr lang="en-US" dirty="0"/>
          </a:p>
        </p:txBody>
      </p:sp>
    </p:spTree>
    <p:extLst>
      <p:ext uri="{BB962C8B-B14F-4D97-AF65-F5344CB8AC3E}">
        <p14:creationId xmlns:p14="http://schemas.microsoft.com/office/powerpoint/2010/main" val="268108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We can't really start talking about commercial items and services, without first reviewing and considering the FAR definition.  First let me say</a:t>
            </a:r>
            <a:r>
              <a:rPr lang="en-US" altLang="en-US" baseline="0" dirty="0" smtClean="0"/>
              <a:t> that some definitions are more prevalent than others, and therefore unless someone in the audience wants more detail we’ll focus primarily on definition 1 and 3 and briefly go over the others.</a:t>
            </a: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And later when we discuss NDAA 2019 we’ll talk about some changes in the pipeline for the definition.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F991D2-949B-4377-9B5F-6A86A4272A32}" type="slidenum">
              <a:rPr lang="en-US" altLang="en-US" smtClean="0"/>
              <a:pPr/>
              <a:t>9</a:t>
            </a:fld>
            <a:endParaRPr lang="en-US" altLang="en-US" dirty="0" smtClean="0"/>
          </a:p>
        </p:txBody>
      </p:sp>
    </p:spTree>
    <p:extLst>
      <p:ext uri="{BB962C8B-B14F-4D97-AF65-F5344CB8AC3E}">
        <p14:creationId xmlns:p14="http://schemas.microsoft.com/office/powerpoint/2010/main" val="399312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en-US" altLang="en-US" dirty="0" smtClean="0"/>
              <a:t>Here</a:t>
            </a:r>
            <a:r>
              <a:rPr lang="en-US" altLang="en-US" baseline="0" dirty="0" smtClean="0"/>
              <a:t> some things we see a lot…</a:t>
            </a:r>
            <a:endParaRPr lang="en-US" altLang="en-US" dirty="0" smtClean="0"/>
          </a:p>
          <a:p>
            <a:pPr marL="171450" indent="-171450">
              <a:buFontTx/>
              <a:buChar char="-"/>
            </a:pPr>
            <a:endParaRPr lang="en-US" altLang="en-US" dirty="0" smtClean="0"/>
          </a:p>
          <a:p>
            <a:pPr marL="171450" indent="-171450">
              <a:buFontTx/>
              <a:buChar char="-"/>
            </a:pPr>
            <a:r>
              <a:rPr lang="en-US" altLang="en-US" dirty="0" smtClean="0"/>
              <a:t>Important</a:t>
            </a:r>
            <a:r>
              <a:rPr lang="en-US" altLang="en-US" baseline="0" dirty="0" smtClean="0"/>
              <a:t> to note the FAR does not identify a “commercial company” rather just items and services.</a:t>
            </a:r>
          </a:p>
          <a:p>
            <a:pPr marL="0" indent="0">
              <a:buFontTx/>
              <a:buNone/>
            </a:pPr>
            <a:endParaRPr lang="en-US" altLang="en-US" baseline="0" dirty="0" smtClean="0"/>
          </a:p>
          <a:p>
            <a:pPr marL="171450" indent="-171450">
              <a:buFontTx/>
              <a:buChar char="-"/>
            </a:pPr>
            <a:r>
              <a:rPr lang="en-US" altLang="en-US" baseline="0" dirty="0" smtClean="0"/>
              <a:t>List it on your companies website, highjack one of Ryan’s favorite stories of being in a negotiation with a company and stating the item is not being offered for sale and within minutes someone within the IT dept. had posted the item for sale on the companies website.</a:t>
            </a:r>
          </a:p>
          <a:p>
            <a:pPr marL="171450" indent="-171450">
              <a:buFontTx/>
              <a:buChar char="-"/>
            </a:pPr>
            <a:endParaRPr lang="en-US" altLang="en-US" baseline="0" dirty="0" smtClean="0"/>
          </a:p>
          <a:p>
            <a:pPr marL="171450" indent="-171450">
              <a:buFontTx/>
              <a:buChar char="-"/>
            </a:pPr>
            <a:r>
              <a:rPr lang="en-US" altLang="en-US" baseline="0" dirty="0" smtClean="0"/>
              <a:t>Age of an invoice may play an important role for PA, but for commerciality it depends on the product, how often are space ships being procured vs. a microchip?</a:t>
            </a:r>
          </a:p>
          <a:p>
            <a:pPr marL="171450" indent="-171450">
              <a:buFontTx/>
              <a:buChar char="-"/>
            </a:pPr>
            <a:endParaRPr lang="en-US" altLang="en-US" baseline="0" dirty="0" smtClean="0"/>
          </a:p>
          <a:p>
            <a:pPr marL="171450" indent="-171450">
              <a:buFontTx/>
              <a:buChar char="-"/>
            </a:pPr>
            <a:endParaRPr lang="en-US" altLang="en-US" baseline="0" dirty="0" smtClean="0"/>
          </a:p>
          <a:p>
            <a:pPr marL="171450" indent="-171450">
              <a:buFontTx/>
              <a:buChar char="-"/>
            </a:pPr>
            <a:endParaRPr lang="en-US" altLang="en-US" baseline="0" dirty="0" smtClean="0"/>
          </a:p>
          <a:p>
            <a:pPr marL="171450" indent="-171450">
              <a:buFontTx/>
              <a:buChar char="-"/>
            </a:pPr>
            <a:endParaRPr lang="en-US" altLang="en-US" dirty="0"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F01331C6-BCDF-40FD-A3E9-A279A3679CC5}" type="slidenum">
              <a:rPr lang="en-US" altLang="en-US" smtClean="0">
                <a:solidFill>
                  <a:srgbClr val="000000"/>
                </a:solidFill>
                <a:latin typeface="Calibri" panose="020F0502020204030204" pitchFamily="34" charset="0"/>
              </a:rPr>
              <a:pPr/>
              <a:t>10</a:t>
            </a:fld>
            <a:endParaRPr lang="en-US" alt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54985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baseline="0" dirty="0" smtClean="0"/>
          </a:p>
          <a:p>
            <a:pPr marL="171450" indent="-171450">
              <a:buFontTx/>
              <a:buChar char="-"/>
            </a:pPr>
            <a:endParaRPr lang="en-US" altLang="en-US" baseline="0" dirty="0" smtClean="0"/>
          </a:p>
          <a:p>
            <a:pPr marL="171450" indent="-171450">
              <a:buFontTx/>
              <a:buChar char="-"/>
            </a:pPr>
            <a:endParaRPr lang="en-US" altLang="en-US" baseline="0" dirty="0" smtClean="0"/>
          </a:p>
          <a:p>
            <a:pPr marL="171450" indent="-171450">
              <a:buFontTx/>
              <a:buChar char="-"/>
            </a:pPr>
            <a:endParaRPr lang="en-US" altLang="en-US" dirty="0"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F01331C6-BCDF-40FD-A3E9-A279A3679CC5}" type="slidenum">
              <a:rPr lang="en-US" altLang="en-US" smtClean="0">
                <a:solidFill>
                  <a:srgbClr val="000000"/>
                </a:solidFill>
                <a:latin typeface="Calibri" panose="020F0502020204030204" pitchFamily="34" charset="0"/>
              </a:rPr>
              <a:pPr/>
              <a:t>11</a:t>
            </a:fld>
            <a:endParaRPr lang="en-US" alt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577609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hidden="1"/>
          <p:cNvSpPr>
            <a:spLocks noGrp="1"/>
          </p:cNvSpPr>
          <p:nvPr>
            <p:ph type="dt" sz="half" idx="10"/>
          </p:nvPr>
        </p:nvSpPr>
        <p:spPr>
          <a:xfrm>
            <a:off x="11265408" y="795528"/>
            <a:ext cx="914400" cy="274320"/>
          </a:xfrm>
          <a:prstGeom prst="rect">
            <a:avLst/>
          </a:prstGeom>
        </p:spPr>
        <p:txBody>
          <a:bodyPr vert="horz" lIns="91440" tIns="45720" rIns="91440" bIns="45720" rtlCol="0" anchor="b" anchorCtr="0"/>
          <a:lstStyle>
            <a:lvl1pPr algn="r">
              <a:defRPr lang="en-US" smtClean="0"/>
            </a:lvl1pPr>
          </a:lstStyle>
          <a:p>
            <a:fld id="{423C11BD-78E6-430F-A9BF-CD25D702F18A}" type="datetime1">
              <a:rPr lang="en-US" smtClean="0"/>
              <a:t>12/5/2019</a:t>
            </a:fld>
            <a:endParaRPr lang="en-US"/>
          </a:p>
        </p:txBody>
      </p:sp>
      <p:sp>
        <p:nvSpPr>
          <p:cNvPr id="5" name="Footer Placeholder"/>
          <p:cNvSpPr>
            <a:spLocks noGrp="1"/>
          </p:cNvSpPr>
          <p:nvPr>
            <p:ph type="ftr" sz="quarter" idx="11"/>
          </p:nvPr>
        </p:nvSpPr>
        <p:spPr>
          <a:xfrm>
            <a:off x="27432" y="6492875"/>
            <a:ext cx="3931920" cy="365125"/>
          </a:xfrm>
        </p:spPr>
        <p:txBody>
          <a:bodyPr/>
          <a:lstStyle/>
          <a:p>
            <a:endParaRPr lang="en-US" dirty="0"/>
          </a:p>
        </p:txBody>
      </p:sp>
      <p:sp>
        <p:nvSpPr>
          <p:cNvPr id="6" name="Slide Number Placeholder"/>
          <p:cNvSpPr>
            <a:spLocks noGrp="1"/>
          </p:cNvSpPr>
          <p:nvPr>
            <p:ph type="sldNum" sz="quarter" idx="12"/>
          </p:nvPr>
        </p:nvSpPr>
        <p:spPr/>
        <p:txBody>
          <a:bodyPr/>
          <a:lstStyle/>
          <a:p>
            <a:fld id="{3141E348-0F19-4CF8-94C3-9E72E53A2DBF}" type="slidenum">
              <a:rPr lang="en-US" smtClean="0"/>
              <a:t>‹#›</a:t>
            </a:fld>
            <a:endParaRPr lang="en-US"/>
          </a:p>
        </p:txBody>
      </p:sp>
      <p:sp>
        <p:nvSpPr>
          <p:cNvPr id="2" name="Presentation Slide"/>
          <p:cNvSpPr>
            <a:spLocks noGrp="1"/>
          </p:cNvSpPr>
          <p:nvPr>
            <p:ph type="ctrTitle" hasCustomPrompt="1"/>
          </p:nvPr>
        </p:nvSpPr>
        <p:spPr>
          <a:xfrm>
            <a:off x="531812" y="2895600"/>
            <a:ext cx="11134721" cy="1676400"/>
          </a:xfrm>
        </p:spPr>
        <p:txBody>
          <a:bodyPr/>
          <a:lstStyle>
            <a:lvl1pPr algn="l">
              <a:defRPr>
                <a:solidFill>
                  <a:srgbClr val="002060"/>
                </a:solidFill>
              </a:defRPr>
            </a:lvl1pPr>
          </a:lstStyle>
          <a:p>
            <a:r>
              <a:rPr lang="en-US" dirty="0" smtClean="0"/>
              <a:t>Click to edit presentation title</a:t>
            </a:r>
            <a:endParaRPr lang="en-US" dirty="0"/>
          </a:p>
        </p:txBody>
      </p:sp>
      <p:sp>
        <p:nvSpPr>
          <p:cNvPr id="17" name="Yellow divider"/>
          <p:cNvSpPr>
            <a:spLocks noChangeShapeType="1"/>
          </p:cNvSpPr>
          <p:nvPr userDrawn="1"/>
        </p:nvSpPr>
        <p:spPr bwMode="auto">
          <a:xfrm>
            <a:off x="510372" y="4739069"/>
            <a:ext cx="11156161"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Presented By:"/>
          <p:cNvSpPr txBox="1"/>
          <p:nvPr userDrawn="1"/>
        </p:nvSpPr>
        <p:spPr>
          <a:xfrm>
            <a:off x="8858415" y="4724400"/>
            <a:ext cx="2188997" cy="548640"/>
          </a:xfrm>
          <a:prstGeom prst="rect">
            <a:avLst/>
          </a:prstGeom>
          <a:noFill/>
        </p:spPr>
        <p:txBody>
          <a:bodyPr wrap="none" rtlCol="0">
            <a:noAutofit/>
          </a:bodyPr>
          <a:lstStyle/>
          <a:p>
            <a:pPr algn="r"/>
            <a:r>
              <a:rPr lang="en-US" sz="2400" dirty="0" smtClean="0">
                <a:solidFill>
                  <a:srgbClr val="002060"/>
                </a:solidFill>
              </a:rPr>
              <a:t>Presented By:</a:t>
            </a:r>
            <a:endParaRPr lang="en-US" sz="2400" dirty="0">
              <a:solidFill>
                <a:srgbClr val="002060"/>
              </a:solidFill>
            </a:endParaRPr>
          </a:p>
        </p:txBody>
      </p:sp>
      <p:sp>
        <p:nvSpPr>
          <p:cNvPr id="3" name="Presenter Name"/>
          <p:cNvSpPr>
            <a:spLocks noGrp="1"/>
          </p:cNvSpPr>
          <p:nvPr>
            <p:ph type="subTitle" idx="1"/>
          </p:nvPr>
        </p:nvSpPr>
        <p:spPr>
          <a:xfrm>
            <a:off x="2515234" y="5105400"/>
            <a:ext cx="8532178" cy="609600"/>
          </a:xfrm>
        </p:spPr>
        <p:txBody>
          <a:bodyPr/>
          <a:lstStyle>
            <a:lvl1pPr marL="0" indent="0" algn="r">
              <a:buNone/>
              <a:defRPr b="1">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Large Blue Rectangle"/>
          <p:cNvSpPr>
            <a:spLocks noChangeArrowheads="1"/>
          </p:cNvSpPr>
          <p:nvPr userDrawn="1"/>
        </p:nvSpPr>
        <p:spPr bwMode="auto">
          <a:xfrm>
            <a:off x="-1" y="-1588"/>
            <a:ext cx="12188825" cy="2767013"/>
          </a:xfrm>
          <a:prstGeom prst="rect">
            <a:avLst/>
          </a:prstGeom>
          <a:solidFill>
            <a:srgbClr val="072C5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Dotted Line (Top)"/>
          <p:cNvSpPr>
            <a:spLocks noChangeShapeType="1"/>
          </p:cNvSpPr>
          <p:nvPr userDrawn="1"/>
        </p:nvSpPr>
        <p:spPr bwMode="auto">
          <a:xfrm>
            <a:off x="-1588" y="619125"/>
            <a:ext cx="12190412" cy="0"/>
          </a:xfrm>
          <a:prstGeom prst="line">
            <a:avLst/>
          </a:prstGeom>
          <a:noFill/>
          <a:ln w="12700">
            <a:solidFill>
              <a:srgbClr val="CCD4DB"/>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pic>
        <p:nvPicPr>
          <p:cNvPr id="8" name="DCMA art" descr="frontpage_likeweb"/>
          <p:cNvPicPr>
            <a:picLocks noChangeAspect="1" noChangeArrowheads="1"/>
          </p:cNvPicPr>
          <p:nvPr userDrawn="1"/>
        </p:nvPicPr>
        <p:blipFill>
          <a:blip r:embed="rId2">
            <a:extLst>
              <a:ext uri="{28A0092B-C50C-407E-A947-70E740481C1C}">
                <a14:useLocalDpi xmlns:a14="http://schemas.microsoft.com/office/drawing/2010/main" val="0"/>
              </a:ext>
            </a:extLst>
          </a:blip>
          <a:srcRect r="18240"/>
          <a:stretch>
            <a:fillRect/>
          </a:stretch>
        </p:blipFill>
        <p:spPr bwMode="auto">
          <a:xfrm>
            <a:off x="-4763" y="623888"/>
            <a:ext cx="12193587"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otted Line (Bottom)"/>
          <p:cNvSpPr>
            <a:spLocks noChangeShapeType="1"/>
          </p:cNvSpPr>
          <p:nvPr userDrawn="1"/>
        </p:nvSpPr>
        <p:spPr bwMode="auto">
          <a:xfrm flipV="1">
            <a:off x="-1589" y="2312988"/>
            <a:ext cx="12190413" cy="0"/>
          </a:xfrm>
          <a:prstGeom prst="line">
            <a:avLst/>
          </a:prstGeom>
          <a:noFill/>
          <a:ln w="12700">
            <a:solidFill>
              <a:srgbClr val="CCD4DB"/>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pic>
        <p:nvPicPr>
          <p:cNvPr id="10" name="DCMA Label" descr="dcma_white_eur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35688" y="349250"/>
            <a:ext cx="42148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DCMA Shield" descr="sea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960038" y="100013"/>
            <a:ext cx="11112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Placeholder 21"/>
          <p:cNvSpPr>
            <a:spLocks noGrp="1"/>
          </p:cNvSpPr>
          <p:nvPr>
            <p:ph type="body" sz="quarter" idx="13" hasCustomPrompt="1"/>
          </p:nvPr>
        </p:nvSpPr>
        <p:spPr>
          <a:xfrm>
            <a:off x="2513012" y="5638800"/>
            <a:ext cx="8534400" cy="457200"/>
          </a:xfrm>
        </p:spPr>
        <p:txBody>
          <a:bodyPr>
            <a:normAutofit/>
          </a:bodyPr>
          <a:lstStyle>
            <a:lvl1pPr marL="0" indent="0" algn="r">
              <a:buNone/>
              <a:defRPr sz="2400">
                <a:solidFill>
                  <a:srgbClr val="002060"/>
                </a:solidFill>
              </a:defRPr>
            </a:lvl1pPr>
          </a:lstStyle>
          <a:p>
            <a:pPr lvl="0"/>
            <a:r>
              <a:rPr lang="en-US" dirty="0" smtClean="0"/>
              <a:t>Click to edit date (of presentation)</a:t>
            </a:r>
            <a:endParaRPr lang="en-US" dirty="0"/>
          </a:p>
        </p:txBody>
      </p:sp>
      <p:grpSp>
        <p:nvGrpSpPr>
          <p:cNvPr id="21" name="Group 20"/>
          <p:cNvGrpSpPr/>
          <p:nvPr userDrawn="1"/>
        </p:nvGrpSpPr>
        <p:grpSpPr>
          <a:xfrm>
            <a:off x="7161212" y="2453805"/>
            <a:ext cx="4910076" cy="257720"/>
            <a:chOff x="3860862" y="3018808"/>
            <a:chExt cx="4910076" cy="257720"/>
          </a:xfrm>
        </p:grpSpPr>
        <p:sp>
          <p:nvSpPr>
            <p:cNvPr id="23" name="Footer Placeholder 3"/>
            <p:cNvSpPr txBox="1">
              <a:spLocks/>
            </p:cNvSpPr>
            <p:nvPr/>
          </p:nvSpPr>
          <p:spPr>
            <a:xfrm>
              <a:off x="4189412" y="3048000"/>
              <a:ext cx="4216400" cy="228528"/>
            </a:xfrm>
            <a:prstGeom prst="rect">
              <a:avLst/>
            </a:prstGeom>
          </p:spPr>
          <p:txBody>
            <a:bodyPr vert="horz" lIns="0" tIns="0" rIns="0" bIns="0" rtlCol="0" anchor="ctr">
              <a:noAutofit/>
            </a:bodyPr>
            <a:lstStyle>
              <a:defPPr>
                <a:defRPr lang="en-US"/>
              </a:defPPr>
              <a:lvl1pPr marL="0" algn="ctr" defTabSz="914400" rtl="0" eaLnBrk="1" latinLnBrk="0" hangingPunct="1">
                <a:defRPr sz="900" i="1"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smtClean="0">
                  <a:solidFill>
                    <a:srgbClr val="FFFFFF">
                      <a:lumMod val="75000"/>
                    </a:srgbClr>
                  </a:solidFill>
                </a:rPr>
                <a:t>One team, one voice delivering global acquisition insight that matters</a:t>
              </a:r>
              <a:r>
                <a:rPr lang="en-US" dirty="0" smtClean="0">
                  <a:solidFill>
                    <a:srgbClr val="FFFFFF">
                      <a:lumMod val="75000"/>
                    </a:srgbClr>
                  </a:solidFill>
                </a:rPr>
                <a:t>.</a:t>
              </a:r>
            </a:p>
          </p:txBody>
        </p:sp>
        <p:pic>
          <p:nvPicPr>
            <p:cNvPr id="24" name="Planet Icon" descr="slogan_yellowglob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405812" y="3018808"/>
              <a:ext cx="365126"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lanet Icon" descr="slogan_yellowglob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860862" y="3033641"/>
              <a:ext cx="365126"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879962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16" name="Group 15"/>
          <p:cNvGrpSpPr/>
          <p:nvPr/>
        </p:nvGrpSpPr>
        <p:grpSpPr>
          <a:xfrm>
            <a:off x="0" y="-8467"/>
            <a:ext cx="12188825"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83A2F1-607A-4B78-A6C7-54AA6A817044}" type="datetime1">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1D56A8-982F-4534-B640-5FF0F75735CD}" type="slidenum">
              <a:rPr lang="en-US" smtClean="0"/>
              <a:t>‹#›</a:t>
            </a:fld>
            <a:endParaRPr lang="en-US" dirty="0"/>
          </a:p>
        </p:txBody>
      </p:sp>
    </p:spTree>
    <p:extLst>
      <p:ext uri="{BB962C8B-B14F-4D97-AF65-F5344CB8AC3E}">
        <p14:creationId xmlns:p14="http://schemas.microsoft.com/office/powerpoint/2010/main" val="371011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Light Blue Rectangle (Bottom)"/>
          <p:cNvSpPr>
            <a:spLocks noChangeArrowheads="1"/>
          </p:cNvSpPr>
          <p:nvPr userDrawn="1"/>
        </p:nvSpPr>
        <p:spPr bwMode="ltGray">
          <a:xfrm>
            <a:off x="-6411" y="6581776"/>
            <a:ext cx="12188952" cy="74612"/>
          </a:xfrm>
          <a:prstGeom prst="rect">
            <a:avLst/>
          </a:prstGeom>
          <a:solidFill>
            <a:srgbClr val="CCD4DB"/>
          </a:solidFill>
          <a:ln w="9525">
            <a:noFill/>
            <a:miter lim="800000"/>
            <a:headEnd/>
            <a:tailEnd/>
          </a:ln>
          <a:effectLst/>
        </p:spPr>
        <p:txBody>
          <a:bodyPr wrap="none" anchor="ctr"/>
          <a:lstStyle/>
          <a:p>
            <a:pPr>
              <a:defRPr/>
            </a:pPr>
            <a:endParaRPr lang="en-US"/>
          </a:p>
        </p:txBody>
      </p:sp>
      <p:sp>
        <p:nvSpPr>
          <p:cNvPr id="8" name="Dark Blue Rectangle (Bottom)"/>
          <p:cNvSpPr>
            <a:spLocks noChangeArrowheads="1"/>
          </p:cNvSpPr>
          <p:nvPr userDrawn="1"/>
        </p:nvSpPr>
        <p:spPr bwMode="auto">
          <a:xfrm>
            <a:off x="-6285" y="6656388"/>
            <a:ext cx="12188826" cy="201612"/>
          </a:xfrm>
          <a:prstGeom prst="rect">
            <a:avLst/>
          </a:prstGeom>
          <a:solidFill>
            <a:srgbClr val="072C55"/>
          </a:solidFill>
          <a:ln w="9525">
            <a:noFill/>
            <a:miter lim="800000"/>
            <a:headEnd/>
            <a:tailEnd/>
          </a:ln>
          <a:effectLst/>
        </p:spPr>
        <p:txBody>
          <a:bodyPr wrap="none" anchor="ctr"/>
          <a:lstStyle/>
          <a:p>
            <a:pPr lvl="0" algn="ctr"/>
            <a:endParaRPr lang="en-US"/>
          </a:p>
        </p:txBody>
      </p:sp>
      <p:sp>
        <p:nvSpPr>
          <p:cNvPr id="4" name="Date Placeholder"/>
          <p:cNvSpPr>
            <a:spLocks noGrp="1"/>
          </p:cNvSpPr>
          <p:nvPr>
            <p:ph type="dt" sz="half" idx="10"/>
          </p:nvPr>
        </p:nvSpPr>
        <p:spPr>
          <a:xfrm>
            <a:off x="11265408" y="795528"/>
            <a:ext cx="914400" cy="274320"/>
          </a:xfrm>
          <a:prstGeom prst="rect">
            <a:avLst/>
          </a:prstGeom>
        </p:spPr>
        <p:txBody>
          <a:bodyPr vert="horz" lIns="91440" tIns="45720" rIns="91440" bIns="45720" rtlCol="0" anchor="b" anchorCtr="0"/>
          <a:lstStyle>
            <a:lvl1pPr algn="r">
              <a:defRPr lang="en-US" sz="1200" smtClean="0">
                <a:solidFill>
                  <a:schemeClr val="bg1"/>
                </a:solidFill>
              </a:defRPr>
            </a:lvl1pPr>
          </a:lstStyle>
          <a:p>
            <a:fld id="{D8FCEFE0-F1C3-4F21-A7B1-44C540217D43}" type="datetime1">
              <a:rPr lang="en-US" smtClean="0"/>
              <a:t>12/5/2019</a:t>
            </a:fld>
            <a:endParaRPr lang="en-US"/>
          </a:p>
        </p:txBody>
      </p:sp>
      <p:sp>
        <p:nvSpPr>
          <p:cNvPr id="5" name="Footer Placeholder"/>
          <p:cNvSpPr>
            <a:spLocks noGrp="1"/>
          </p:cNvSpPr>
          <p:nvPr>
            <p:ph type="ftr" sz="quarter" idx="11"/>
          </p:nvPr>
        </p:nvSpPr>
        <p:spPr>
          <a:xfrm>
            <a:off x="27432" y="6492875"/>
            <a:ext cx="3931920" cy="365125"/>
          </a:xfrm>
        </p:spPr>
        <p:txBody>
          <a:bodyPr/>
          <a:lstStyle/>
          <a:p>
            <a:endParaRPr lang="en-US"/>
          </a:p>
        </p:txBody>
      </p:sp>
      <p:sp>
        <p:nvSpPr>
          <p:cNvPr id="6" name="Slide Number Placeholder"/>
          <p:cNvSpPr>
            <a:spLocks noGrp="1"/>
          </p:cNvSpPr>
          <p:nvPr>
            <p:ph type="sldNum" sz="quarter" idx="12"/>
          </p:nvPr>
        </p:nvSpPr>
        <p:spPr/>
        <p:txBody>
          <a:bodyPr/>
          <a:lstStyle/>
          <a:p>
            <a:fld id="{3141E348-0F19-4CF8-94C3-9E72E53A2DBF}" type="slidenum">
              <a:rPr lang="en-US" smtClean="0"/>
              <a:t>‹#›</a:t>
            </a:fld>
            <a:endParaRPr lang="en-US"/>
          </a:p>
        </p:txBody>
      </p:sp>
      <p:sp>
        <p:nvSpPr>
          <p:cNvPr id="2" name="Slide Title"/>
          <p:cNvSpPr>
            <a:spLocks noGrp="1"/>
          </p:cNvSpPr>
          <p:nvPr>
            <p:ph type="title"/>
          </p:nvPr>
        </p:nvSpPr>
        <p:spPr/>
        <p:txBody>
          <a:bodyPr/>
          <a:lstStyle/>
          <a:p>
            <a:r>
              <a:rPr lang="en-US" smtClean="0"/>
              <a:t>Click to edit Master title style</a:t>
            </a:r>
            <a:endParaRPr lang="en-US"/>
          </a:p>
        </p:txBody>
      </p:sp>
      <p:sp>
        <p:nvSpPr>
          <p:cNvPr id="3" name="Content Placeholde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7" name="Group 16"/>
          <p:cNvGrpSpPr/>
          <p:nvPr userDrawn="1"/>
        </p:nvGrpSpPr>
        <p:grpSpPr>
          <a:xfrm>
            <a:off x="4134100" y="6687672"/>
            <a:ext cx="3920624" cy="157162"/>
            <a:chOff x="4134100" y="6687672"/>
            <a:chExt cx="3920624" cy="157162"/>
          </a:xfrm>
        </p:grpSpPr>
        <p:pic>
          <p:nvPicPr>
            <p:cNvPr id="18" name="Planet Icon" descr="slogan_yellowglobe"/>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4134100" y="6687672"/>
              <a:ext cx="207712" cy="13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ooter Placeholder 3"/>
            <p:cNvSpPr txBox="1">
              <a:spLocks/>
            </p:cNvSpPr>
            <p:nvPr/>
          </p:nvSpPr>
          <p:spPr>
            <a:xfrm>
              <a:off x="4265612" y="6687672"/>
              <a:ext cx="3683000" cy="157162"/>
            </a:xfrm>
            <a:prstGeom prst="rect">
              <a:avLst/>
            </a:prstGeom>
          </p:spPr>
          <p:txBody>
            <a:bodyPr vert="horz" lIns="0" tIns="0" rIns="0" bIns="0" rtlCol="0" anchor="ctr">
              <a:noAutofit/>
            </a:bodyPr>
            <a:lstStyle>
              <a:defPPr>
                <a:defRPr lang="en-US"/>
              </a:defPPr>
              <a:lvl1pPr marL="0" algn="ctr" defTabSz="914400" rtl="0" eaLnBrk="1" latinLnBrk="0" hangingPunct="1">
                <a:defRPr sz="900" i="1"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FFFFFF">
                      <a:lumMod val="75000"/>
                    </a:srgbClr>
                  </a:solidFill>
                </a:rPr>
                <a:t>One team, one voice delivering global acquisition insight that matters.</a:t>
              </a:r>
            </a:p>
          </p:txBody>
        </p:sp>
        <p:pic>
          <p:nvPicPr>
            <p:cNvPr id="20" name="Planet Icon" descr="slogan_yellowglobe"/>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7847012" y="6690373"/>
              <a:ext cx="207712" cy="13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196940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Light Blue Rectangle (Bottom)"/>
          <p:cNvSpPr>
            <a:spLocks noChangeArrowheads="1"/>
          </p:cNvSpPr>
          <p:nvPr userDrawn="1"/>
        </p:nvSpPr>
        <p:spPr bwMode="ltGray">
          <a:xfrm>
            <a:off x="-6411" y="6581776"/>
            <a:ext cx="12188952" cy="74612"/>
          </a:xfrm>
          <a:prstGeom prst="rect">
            <a:avLst/>
          </a:prstGeom>
          <a:solidFill>
            <a:srgbClr val="CCD4DB"/>
          </a:solidFill>
          <a:ln w="9525">
            <a:noFill/>
            <a:miter lim="800000"/>
            <a:headEnd/>
            <a:tailEnd/>
          </a:ln>
          <a:effectLst/>
        </p:spPr>
        <p:txBody>
          <a:bodyPr wrap="none" anchor="ctr"/>
          <a:lstStyle/>
          <a:p>
            <a:pPr>
              <a:defRPr/>
            </a:pPr>
            <a:endParaRPr lang="en-US"/>
          </a:p>
        </p:txBody>
      </p:sp>
      <p:sp>
        <p:nvSpPr>
          <p:cNvPr id="8" name="Dark Blue Rectangle (Bottom)"/>
          <p:cNvSpPr>
            <a:spLocks noChangeArrowheads="1"/>
          </p:cNvSpPr>
          <p:nvPr userDrawn="1"/>
        </p:nvSpPr>
        <p:spPr bwMode="auto">
          <a:xfrm>
            <a:off x="-6285" y="6656388"/>
            <a:ext cx="12188826" cy="201612"/>
          </a:xfrm>
          <a:prstGeom prst="rect">
            <a:avLst/>
          </a:prstGeom>
          <a:solidFill>
            <a:srgbClr val="072C55"/>
          </a:solidFill>
          <a:ln w="9525">
            <a:noFill/>
            <a:miter lim="800000"/>
            <a:headEnd/>
            <a:tailEnd/>
          </a:ln>
          <a:effectLst/>
        </p:spPr>
        <p:txBody>
          <a:bodyPr wrap="none" anchor="ctr"/>
          <a:lstStyle/>
          <a:p>
            <a:pPr lvl="0" algn="ctr"/>
            <a:endParaRPr lang="en-US"/>
          </a:p>
        </p:txBody>
      </p:sp>
      <p:sp>
        <p:nvSpPr>
          <p:cNvPr id="4" name="Date Placeholder"/>
          <p:cNvSpPr>
            <a:spLocks noGrp="1"/>
          </p:cNvSpPr>
          <p:nvPr>
            <p:ph type="dt" sz="half" idx="10"/>
          </p:nvPr>
        </p:nvSpPr>
        <p:spPr>
          <a:xfrm>
            <a:off x="11265408" y="795528"/>
            <a:ext cx="914400" cy="274320"/>
          </a:xfrm>
          <a:prstGeom prst="rect">
            <a:avLst/>
          </a:prstGeom>
        </p:spPr>
        <p:txBody>
          <a:bodyPr vert="horz" lIns="91440" tIns="45720" rIns="91440" bIns="45720" rtlCol="0" anchor="b" anchorCtr="0"/>
          <a:lstStyle>
            <a:lvl1pPr algn="r">
              <a:defRPr lang="en-US" sz="1200" smtClean="0">
                <a:solidFill>
                  <a:schemeClr val="bg1"/>
                </a:solidFill>
              </a:defRPr>
            </a:lvl1pPr>
          </a:lstStyle>
          <a:p>
            <a:fld id="{E61F2A72-0804-4416-9CAA-99E3C3F2C893}" type="datetime1">
              <a:rPr lang="en-US" smtClean="0"/>
              <a:t>12/5/2019</a:t>
            </a:fld>
            <a:endParaRPr lang="en-US" dirty="0"/>
          </a:p>
        </p:txBody>
      </p:sp>
      <p:sp>
        <p:nvSpPr>
          <p:cNvPr id="5" name="Footer Placeholder"/>
          <p:cNvSpPr>
            <a:spLocks noGrp="1"/>
          </p:cNvSpPr>
          <p:nvPr>
            <p:ph type="ftr" sz="quarter" idx="11"/>
          </p:nvPr>
        </p:nvSpPr>
        <p:spPr>
          <a:xfrm>
            <a:off x="27432" y="6492875"/>
            <a:ext cx="3931920" cy="365125"/>
          </a:xfrm>
        </p:spPr>
        <p:txBody>
          <a:bodyPr/>
          <a:lstStyle/>
          <a:p>
            <a:endParaRPr lang="en-US" dirty="0"/>
          </a:p>
        </p:txBody>
      </p:sp>
      <p:sp>
        <p:nvSpPr>
          <p:cNvPr id="6" name="Slide Number Placeholder"/>
          <p:cNvSpPr>
            <a:spLocks noGrp="1"/>
          </p:cNvSpPr>
          <p:nvPr>
            <p:ph type="sldNum" sz="quarter" idx="12"/>
          </p:nvPr>
        </p:nvSpPr>
        <p:spPr/>
        <p:txBody>
          <a:bodyPr/>
          <a:lstStyle/>
          <a:p>
            <a:fld id="{3141E348-0F19-4CF8-94C3-9E72E53A2DBF}" type="slidenum">
              <a:rPr lang="en-US" smtClean="0"/>
              <a:t>‹#›</a:t>
            </a:fld>
            <a:endParaRPr lang="en-US"/>
          </a:p>
        </p:txBody>
      </p:sp>
      <p:sp>
        <p:nvSpPr>
          <p:cNvPr id="2" name="Slide Title"/>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13" name="Group 12"/>
          <p:cNvGrpSpPr/>
          <p:nvPr userDrawn="1"/>
        </p:nvGrpSpPr>
        <p:grpSpPr>
          <a:xfrm>
            <a:off x="4134100" y="6687672"/>
            <a:ext cx="3920624" cy="157162"/>
            <a:chOff x="4134100" y="6687672"/>
            <a:chExt cx="3920624" cy="157162"/>
          </a:xfrm>
        </p:grpSpPr>
        <p:pic>
          <p:nvPicPr>
            <p:cNvPr id="14" name="Planet Icon" descr="slogan_yellowglobe"/>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4134100" y="6687672"/>
              <a:ext cx="207712" cy="13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3"/>
            <p:cNvSpPr txBox="1">
              <a:spLocks/>
            </p:cNvSpPr>
            <p:nvPr/>
          </p:nvSpPr>
          <p:spPr>
            <a:xfrm>
              <a:off x="4265612" y="6687672"/>
              <a:ext cx="3683000" cy="157162"/>
            </a:xfrm>
            <a:prstGeom prst="rect">
              <a:avLst/>
            </a:prstGeom>
          </p:spPr>
          <p:txBody>
            <a:bodyPr vert="horz" lIns="0" tIns="0" rIns="0" bIns="0" rtlCol="0" anchor="ctr">
              <a:noAutofit/>
            </a:bodyPr>
            <a:lstStyle>
              <a:defPPr>
                <a:defRPr lang="en-US"/>
              </a:defPPr>
              <a:lvl1pPr marL="0" algn="ctr" defTabSz="914400" rtl="0" eaLnBrk="1" latinLnBrk="0" hangingPunct="1">
                <a:defRPr sz="900" i="1"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FFFFFF">
                      <a:lumMod val="75000"/>
                    </a:srgbClr>
                  </a:solidFill>
                </a:rPr>
                <a:t>One team, one voice delivering global acquisition insight that matters.</a:t>
              </a:r>
            </a:p>
          </p:txBody>
        </p:sp>
        <p:pic>
          <p:nvPicPr>
            <p:cNvPr id="16" name="Planet Icon" descr="slogan_yellowglobe"/>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7847012" y="6690373"/>
              <a:ext cx="207712" cy="13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588123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Light Blue Rectangle (Bottom)"/>
          <p:cNvSpPr>
            <a:spLocks noChangeArrowheads="1"/>
          </p:cNvSpPr>
          <p:nvPr userDrawn="1"/>
        </p:nvSpPr>
        <p:spPr bwMode="ltGray">
          <a:xfrm>
            <a:off x="-6411" y="6581776"/>
            <a:ext cx="12188952" cy="74612"/>
          </a:xfrm>
          <a:prstGeom prst="rect">
            <a:avLst/>
          </a:prstGeom>
          <a:solidFill>
            <a:srgbClr val="CCD4DB"/>
          </a:solidFill>
          <a:ln w="9525">
            <a:noFill/>
            <a:miter lim="800000"/>
            <a:headEnd/>
            <a:tailEnd/>
          </a:ln>
          <a:effectLst/>
        </p:spPr>
        <p:txBody>
          <a:bodyPr wrap="none" anchor="ctr"/>
          <a:lstStyle/>
          <a:p>
            <a:pPr>
              <a:defRPr/>
            </a:pPr>
            <a:endParaRPr lang="en-US"/>
          </a:p>
        </p:txBody>
      </p:sp>
      <p:sp>
        <p:nvSpPr>
          <p:cNvPr id="9" name="Dark Blue Rectangle (Bottom)"/>
          <p:cNvSpPr>
            <a:spLocks noChangeArrowheads="1"/>
          </p:cNvSpPr>
          <p:nvPr userDrawn="1"/>
        </p:nvSpPr>
        <p:spPr bwMode="auto">
          <a:xfrm>
            <a:off x="-6285" y="6656388"/>
            <a:ext cx="12188826" cy="201612"/>
          </a:xfrm>
          <a:prstGeom prst="rect">
            <a:avLst/>
          </a:prstGeom>
          <a:solidFill>
            <a:srgbClr val="072C55"/>
          </a:solidFill>
          <a:ln w="9525">
            <a:noFill/>
            <a:miter lim="800000"/>
            <a:headEnd/>
            <a:tailEnd/>
          </a:ln>
          <a:effectLst/>
        </p:spPr>
        <p:txBody>
          <a:bodyPr wrap="none" anchor="ctr"/>
          <a:lstStyle/>
          <a:p>
            <a:pPr lvl="0" algn="ctr"/>
            <a:endParaRPr lang="en-US"/>
          </a:p>
        </p:txBody>
      </p:sp>
      <p:sp>
        <p:nvSpPr>
          <p:cNvPr id="5" name="Date Placeholder"/>
          <p:cNvSpPr>
            <a:spLocks noGrp="1"/>
          </p:cNvSpPr>
          <p:nvPr>
            <p:ph type="dt" sz="half" idx="10"/>
          </p:nvPr>
        </p:nvSpPr>
        <p:spPr>
          <a:xfrm>
            <a:off x="11265408" y="795528"/>
            <a:ext cx="914400" cy="274320"/>
          </a:xfrm>
          <a:prstGeom prst="rect">
            <a:avLst/>
          </a:prstGeom>
        </p:spPr>
        <p:txBody>
          <a:bodyPr vert="horz" lIns="91440" tIns="45720" rIns="91440" bIns="45720" rtlCol="0" anchor="b" anchorCtr="0"/>
          <a:lstStyle>
            <a:lvl1pPr algn="r">
              <a:defRPr lang="en-US" sz="1200" smtClean="0">
                <a:solidFill>
                  <a:schemeClr val="bg1"/>
                </a:solidFill>
              </a:defRPr>
            </a:lvl1pPr>
          </a:lstStyle>
          <a:p>
            <a:fld id="{921165EF-E43A-4E6F-B652-2480850302BD}" type="datetime1">
              <a:rPr lang="en-US" smtClean="0"/>
              <a:t>12/5/2019</a:t>
            </a:fld>
            <a:endParaRPr lang="en-US"/>
          </a:p>
        </p:txBody>
      </p:sp>
      <p:sp>
        <p:nvSpPr>
          <p:cNvPr id="6" name="Footer Placeholder"/>
          <p:cNvSpPr>
            <a:spLocks noGrp="1"/>
          </p:cNvSpPr>
          <p:nvPr>
            <p:ph type="ftr" sz="quarter" idx="11"/>
          </p:nvPr>
        </p:nvSpPr>
        <p:spPr>
          <a:xfrm>
            <a:off x="27432" y="6492875"/>
            <a:ext cx="3931920" cy="365125"/>
          </a:xfrm>
        </p:spPr>
        <p:txBody>
          <a:bodyPr/>
          <a:lstStyle/>
          <a:p>
            <a:endParaRPr lang="en-US"/>
          </a:p>
        </p:txBody>
      </p:sp>
      <p:sp>
        <p:nvSpPr>
          <p:cNvPr id="7" name="Slide Number Placeholder"/>
          <p:cNvSpPr>
            <a:spLocks noGrp="1"/>
          </p:cNvSpPr>
          <p:nvPr>
            <p:ph type="sldNum" sz="quarter" idx="12"/>
          </p:nvPr>
        </p:nvSpPr>
        <p:spPr/>
        <p:txBody>
          <a:bodyPr/>
          <a:lstStyle/>
          <a:p>
            <a:fld id="{3141E348-0F19-4CF8-94C3-9E72E53A2DBF}" type="slidenum">
              <a:rPr lang="en-US" smtClean="0"/>
              <a:t>‹#›</a:t>
            </a:fld>
            <a:endParaRPr lang="en-US"/>
          </a:p>
        </p:txBody>
      </p:sp>
      <p:sp>
        <p:nvSpPr>
          <p:cNvPr id="2" name="Slide Title"/>
          <p:cNvSpPr>
            <a:spLocks noGrp="1"/>
          </p:cNvSpPr>
          <p:nvPr>
            <p:ph type="title"/>
          </p:nvPr>
        </p:nvSpPr>
        <p:spPr/>
        <p:txBody>
          <a:bodyPr/>
          <a:lstStyle/>
          <a:p>
            <a:r>
              <a:rPr lang="en-US" smtClean="0"/>
              <a:t>Click to edit Master title style</a:t>
            </a:r>
            <a:endParaRPr lang="en-US"/>
          </a:p>
        </p:txBody>
      </p:sp>
      <p:sp>
        <p:nvSpPr>
          <p:cNvPr id="3" name="Content Placeholder 1"/>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8" name="Group 17"/>
          <p:cNvGrpSpPr/>
          <p:nvPr userDrawn="1"/>
        </p:nvGrpSpPr>
        <p:grpSpPr>
          <a:xfrm>
            <a:off x="4134100" y="6687672"/>
            <a:ext cx="3920624" cy="157162"/>
            <a:chOff x="4134100" y="6687672"/>
            <a:chExt cx="3920624" cy="157162"/>
          </a:xfrm>
        </p:grpSpPr>
        <p:pic>
          <p:nvPicPr>
            <p:cNvPr id="19" name="Planet Icon" descr="slogan_yellowglobe"/>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4134100" y="6687672"/>
              <a:ext cx="207712" cy="13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ooter Placeholder 3"/>
            <p:cNvSpPr txBox="1">
              <a:spLocks/>
            </p:cNvSpPr>
            <p:nvPr/>
          </p:nvSpPr>
          <p:spPr>
            <a:xfrm>
              <a:off x="4265612" y="6687672"/>
              <a:ext cx="3683000" cy="157162"/>
            </a:xfrm>
            <a:prstGeom prst="rect">
              <a:avLst/>
            </a:prstGeom>
          </p:spPr>
          <p:txBody>
            <a:bodyPr vert="horz" lIns="0" tIns="0" rIns="0" bIns="0" rtlCol="0" anchor="ctr">
              <a:noAutofit/>
            </a:bodyPr>
            <a:lstStyle>
              <a:defPPr>
                <a:defRPr lang="en-US"/>
              </a:defPPr>
              <a:lvl1pPr marL="0" algn="ctr" defTabSz="914400" rtl="0" eaLnBrk="1" latinLnBrk="0" hangingPunct="1">
                <a:defRPr sz="900" i="1"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FFFFFF">
                      <a:lumMod val="75000"/>
                    </a:srgbClr>
                  </a:solidFill>
                </a:rPr>
                <a:t>One team, one voice delivering global acquisition insight that matters.</a:t>
              </a:r>
            </a:p>
          </p:txBody>
        </p:sp>
        <p:pic>
          <p:nvPicPr>
            <p:cNvPr id="21" name="Planet Icon" descr="slogan_yellowglobe"/>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7847012" y="6690373"/>
              <a:ext cx="207712" cy="13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400963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Light Blue Rectangle (Bottom)"/>
          <p:cNvSpPr>
            <a:spLocks noChangeArrowheads="1"/>
          </p:cNvSpPr>
          <p:nvPr userDrawn="1"/>
        </p:nvSpPr>
        <p:spPr bwMode="ltGray">
          <a:xfrm>
            <a:off x="-6411" y="6581776"/>
            <a:ext cx="12188952" cy="74612"/>
          </a:xfrm>
          <a:prstGeom prst="rect">
            <a:avLst/>
          </a:prstGeom>
          <a:solidFill>
            <a:srgbClr val="CCD4DB"/>
          </a:solidFill>
          <a:ln w="9525">
            <a:noFill/>
            <a:miter lim="800000"/>
            <a:headEnd/>
            <a:tailEnd/>
          </a:ln>
          <a:effectLst/>
        </p:spPr>
        <p:txBody>
          <a:bodyPr wrap="none" anchor="ctr"/>
          <a:lstStyle/>
          <a:p>
            <a:pPr>
              <a:defRPr/>
            </a:pPr>
            <a:endParaRPr lang="en-US"/>
          </a:p>
        </p:txBody>
      </p:sp>
      <p:sp>
        <p:nvSpPr>
          <p:cNvPr id="11" name="Dark Blue Rectangle (Bottom)"/>
          <p:cNvSpPr>
            <a:spLocks noChangeArrowheads="1"/>
          </p:cNvSpPr>
          <p:nvPr userDrawn="1"/>
        </p:nvSpPr>
        <p:spPr bwMode="auto">
          <a:xfrm>
            <a:off x="-6285" y="6656388"/>
            <a:ext cx="12188826" cy="201612"/>
          </a:xfrm>
          <a:prstGeom prst="rect">
            <a:avLst/>
          </a:prstGeom>
          <a:solidFill>
            <a:srgbClr val="072C55"/>
          </a:solidFill>
          <a:ln w="9525">
            <a:noFill/>
            <a:miter lim="800000"/>
            <a:headEnd/>
            <a:tailEnd/>
          </a:ln>
          <a:effectLst/>
        </p:spPr>
        <p:txBody>
          <a:bodyPr wrap="none" anchor="ctr"/>
          <a:lstStyle/>
          <a:p>
            <a:pPr lvl="0" algn="ctr"/>
            <a:endParaRPr lang="en-US"/>
          </a:p>
        </p:txBody>
      </p:sp>
      <p:sp>
        <p:nvSpPr>
          <p:cNvPr id="7" name="Date Placeholder"/>
          <p:cNvSpPr>
            <a:spLocks noGrp="1"/>
          </p:cNvSpPr>
          <p:nvPr>
            <p:ph type="dt" sz="half" idx="10"/>
          </p:nvPr>
        </p:nvSpPr>
        <p:spPr>
          <a:xfrm>
            <a:off x="11265408" y="795528"/>
            <a:ext cx="914400" cy="274320"/>
          </a:xfrm>
          <a:prstGeom prst="rect">
            <a:avLst/>
          </a:prstGeom>
        </p:spPr>
        <p:txBody>
          <a:bodyPr vert="horz" lIns="91440" tIns="45720" rIns="91440" bIns="45720" rtlCol="0" anchor="b" anchorCtr="0"/>
          <a:lstStyle>
            <a:lvl1pPr algn="r">
              <a:defRPr lang="en-US" sz="1200" smtClean="0">
                <a:solidFill>
                  <a:schemeClr val="bg1"/>
                </a:solidFill>
              </a:defRPr>
            </a:lvl1pPr>
          </a:lstStyle>
          <a:p>
            <a:fld id="{ECA6CA6B-0361-4D2F-B568-8C879515084A}" type="datetime1">
              <a:rPr lang="en-US" smtClean="0"/>
              <a:t>12/5/2019</a:t>
            </a:fld>
            <a:endParaRPr lang="en-US"/>
          </a:p>
        </p:txBody>
      </p:sp>
      <p:sp>
        <p:nvSpPr>
          <p:cNvPr id="8" name="Footer Placeholder"/>
          <p:cNvSpPr>
            <a:spLocks noGrp="1"/>
          </p:cNvSpPr>
          <p:nvPr>
            <p:ph type="ftr" sz="quarter" idx="11"/>
          </p:nvPr>
        </p:nvSpPr>
        <p:spPr>
          <a:xfrm>
            <a:off x="27432" y="6492875"/>
            <a:ext cx="3931920" cy="365125"/>
          </a:xfrm>
        </p:spPr>
        <p:txBody>
          <a:bodyPr/>
          <a:lstStyle/>
          <a:p>
            <a:endParaRPr lang="en-US"/>
          </a:p>
        </p:txBody>
      </p:sp>
      <p:sp>
        <p:nvSpPr>
          <p:cNvPr id="9" name="Slide Number Placeholder"/>
          <p:cNvSpPr>
            <a:spLocks noGrp="1"/>
          </p:cNvSpPr>
          <p:nvPr>
            <p:ph type="sldNum" sz="quarter" idx="12"/>
          </p:nvPr>
        </p:nvSpPr>
        <p:spPr/>
        <p:txBody>
          <a:bodyPr/>
          <a:lstStyle/>
          <a:p>
            <a:fld id="{3141E348-0F19-4CF8-94C3-9E72E53A2DBF}" type="slidenum">
              <a:rPr lang="en-US" smtClean="0"/>
              <a:t>‹#›</a:t>
            </a:fld>
            <a:endParaRPr lang="en-US"/>
          </a:p>
        </p:txBody>
      </p:sp>
      <p:sp>
        <p:nvSpPr>
          <p:cNvPr id="2" name="Slide Title"/>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1"/>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1"/>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2"/>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0" name="Group 19"/>
          <p:cNvGrpSpPr/>
          <p:nvPr userDrawn="1"/>
        </p:nvGrpSpPr>
        <p:grpSpPr>
          <a:xfrm>
            <a:off x="4134100" y="6687672"/>
            <a:ext cx="3920624" cy="157162"/>
            <a:chOff x="4134100" y="6687672"/>
            <a:chExt cx="3920624" cy="157162"/>
          </a:xfrm>
        </p:grpSpPr>
        <p:pic>
          <p:nvPicPr>
            <p:cNvPr id="21" name="Planet Icon" descr="slogan_yellowglobe"/>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4134100" y="6687672"/>
              <a:ext cx="207712" cy="13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ooter Placeholder 3"/>
            <p:cNvSpPr txBox="1">
              <a:spLocks/>
            </p:cNvSpPr>
            <p:nvPr/>
          </p:nvSpPr>
          <p:spPr>
            <a:xfrm>
              <a:off x="4265612" y="6687672"/>
              <a:ext cx="3683000" cy="157162"/>
            </a:xfrm>
            <a:prstGeom prst="rect">
              <a:avLst/>
            </a:prstGeom>
          </p:spPr>
          <p:txBody>
            <a:bodyPr vert="horz" lIns="0" tIns="0" rIns="0" bIns="0" rtlCol="0" anchor="ctr">
              <a:noAutofit/>
            </a:bodyPr>
            <a:lstStyle>
              <a:defPPr>
                <a:defRPr lang="en-US"/>
              </a:defPPr>
              <a:lvl1pPr marL="0" algn="ctr" defTabSz="914400" rtl="0" eaLnBrk="1" latinLnBrk="0" hangingPunct="1">
                <a:defRPr sz="900" i="1"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FFFFFF">
                      <a:lumMod val="75000"/>
                    </a:srgbClr>
                  </a:solidFill>
                </a:rPr>
                <a:t>One team, one voice delivering global acquisition insight that matters.</a:t>
              </a:r>
            </a:p>
          </p:txBody>
        </p:sp>
        <p:pic>
          <p:nvPicPr>
            <p:cNvPr id="23" name="Planet Icon" descr="slogan_yellowglobe"/>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7847012" y="6690373"/>
              <a:ext cx="207712" cy="13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184409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Light Blue Rectangle (Bottom)"/>
          <p:cNvSpPr>
            <a:spLocks noChangeArrowheads="1"/>
          </p:cNvSpPr>
          <p:nvPr userDrawn="1"/>
        </p:nvSpPr>
        <p:spPr bwMode="ltGray">
          <a:xfrm>
            <a:off x="-6411" y="6581776"/>
            <a:ext cx="12188952" cy="74612"/>
          </a:xfrm>
          <a:prstGeom prst="rect">
            <a:avLst/>
          </a:prstGeom>
          <a:solidFill>
            <a:srgbClr val="CCD4DB"/>
          </a:solidFill>
          <a:ln w="9525">
            <a:noFill/>
            <a:miter lim="800000"/>
            <a:headEnd/>
            <a:tailEnd/>
          </a:ln>
          <a:effectLst/>
        </p:spPr>
        <p:txBody>
          <a:bodyPr wrap="none" anchor="ctr"/>
          <a:lstStyle/>
          <a:p>
            <a:pPr>
              <a:defRPr/>
            </a:pPr>
            <a:endParaRPr lang="en-US"/>
          </a:p>
        </p:txBody>
      </p:sp>
      <p:sp>
        <p:nvSpPr>
          <p:cNvPr id="9" name="Dark Blue Rectangle (Bottom)"/>
          <p:cNvSpPr>
            <a:spLocks noChangeArrowheads="1"/>
          </p:cNvSpPr>
          <p:nvPr userDrawn="1"/>
        </p:nvSpPr>
        <p:spPr bwMode="auto">
          <a:xfrm>
            <a:off x="-6285" y="6656388"/>
            <a:ext cx="12188826" cy="201612"/>
          </a:xfrm>
          <a:prstGeom prst="rect">
            <a:avLst/>
          </a:prstGeom>
          <a:solidFill>
            <a:srgbClr val="072C55"/>
          </a:solidFill>
          <a:ln w="9525">
            <a:noFill/>
            <a:miter lim="800000"/>
            <a:headEnd/>
            <a:tailEnd/>
          </a:ln>
          <a:effectLst/>
        </p:spPr>
        <p:txBody>
          <a:bodyPr wrap="none" anchor="ctr"/>
          <a:lstStyle/>
          <a:p>
            <a:pPr lvl="0" algn="ctr"/>
            <a:endParaRPr lang="en-US"/>
          </a:p>
        </p:txBody>
      </p:sp>
      <p:sp>
        <p:nvSpPr>
          <p:cNvPr id="5" name="Date Placeholder"/>
          <p:cNvSpPr>
            <a:spLocks noGrp="1"/>
          </p:cNvSpPr>
          <p:nvPr>
            <p:ph type="dt" sz="half" idx="10"/>
          </p:nvPr>
        </p:nvSpPr>
        <p:spPr>
          <a:xfrm>
            <a:off x="11265408" y="795528"/>
            <a:ext cx="914400" cy="274320"/>
          </a:xfrm>
          <a:prstGeom prst="rect">
            <a:avLst/>
          </a:prstGeom>
        </p:spPr>
        <p:txBody>
          <a:bodyPr vert="horz" lIns="91440" tIns="45720" rIns="91440" bIns="45720" rtlCol="0" anchor="b" anchorCtr="0"/>
          <a:lstStyle>
            <a:lvl1pPr algn="r">
              <a:defRPr lang="en-US" sz="1200" smtClean="0">
                <a:solidFill>
                  <a:schemeClr val="bg1"/>
                </a:solidFill>
              </a:defRPr>
            </a:lvl1pPr>
          </a:lstStyle>
          <a:p>
            <a:fld id="{70BFA1F1-3D99-4AB7-8BB8-3B93310F954B}" type="datetime1">
              <a:rPr lang="en-US" smtClean="0"/>
              <a:t>12/5/2019</a:t>
            </a:fld>
            <a:endParaRPr lang="en-US"/>
          </a:p>
        </p:txBody>
      </p:sp>
      <p:sp>
        <p:nvSpPr>
          <p:cNvPr id="6" name="Footer Placeholder"/>
          <p:cNvSpPr>
            <a:spLocks noGrp="1"/>
          </p:cNvSpPr>
          <p:nvPr>
            <p:ph type="ftr" sz="quarter" idx="11"/>
          </p:nvPr>
        </p:nvSpPr>
        <p:spPr>
          <a:xfrm>
            <a:off x="27432" y="6492875"/>
            <a:ext cx="3931920" cy="365125"/>
          </a:xfrm>
        </p:spPr>
        <p:txBody>
          <a:bodyPr/>
          <a:lstStyle/>
          <a:p>
            <a:endParaRPr lang="en-US" dirty="0"/>
          </a:p>
        </p:txBody>
      </p:sp>
      <p:sp>
        <p:nvSpPr>
          <p:cNvPr id="7" name="Slide Number Placeholder"/>
          <p:cNvSpPr>
            <a:spLocks noGrp="1"/>
          </p:cNvSpPr>
          <p:nvPr>
            <p:ph type="sldNum" sz="quarter" idx="12"/>
          </p:nvPr>
        </p:nvSpPr>
        <p:spPr/>
        <p:txBody>
          <a:bodyPr/>
          <a:lstStyle/>
          <a:p>
            <a:fld id="{3141E348-0F19-4CF8-94C3-9E72E53A2DBF}" type="slidenum">
              <a:rPr lang="en-US" smtClean="0"/>
              <a:t>‹#›</a:t>
            </a:fld>
            <a:endParaRPr lang="en-US"/>
          </a:p>
        </p:txBody>
      </p:sp>
      <p:sp>
        <p:nvSpPr>
          <p:cNvPr id="2" name="Slide Title"/>
          <p:cNvSpPr>
            <a:spLocks noGrp="1"/>
          </p:cNvSpPr>
          <p:nvPr>
            <p:ph type="title"/>
          </p:nvPr>
        </p:nvSpPr>
        <p:spPr>
          <a:xfrm>
            <a:off x="609442" y="1295400"/>
            <a:ext cx="4010039" cy="1162050"/>
          </a:xfrm>
        </p:spPr>
        <p:txBody>
          <a:bodyPr anchor="b"/>
          <a:lstStyle>
            <a:lvl1pPr algn="l">
              <a:defRPr sz="2000" b="1"/>
            </a:lvl1pPr>
          </a:lstStyle>
          <a:p>
            <a:r>
              <a:rPr lang="en-US" smtClean="0"/>
              <a:t>Click to edit Master title style</a:t>
            </a:r>
            <a:endParaRPr lang="en-US" dirty="0"/>
          </a:p>
        </p:txBody>
      </p:sp>
      <p:sp>
        <p:nvSpPr>
          <p:cNvPr id="4" name="Text Placeholder"/>
          <p:cNvSpPr>
            <a:spLocks noGrp="1"/>
          </p:cNvSpPr>
          <p:nvPr>
            <p:ph type="body" sz="half" idx="2"/>
          </p:nvPr>
        </p:nvSpPr>
        <p:spPr>
          <a:xfrm>
            <a:off x="609442" y="2457451"/>
            <a:ext cx="4010039" cy="37147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p:cNvSpPr>
            <a:spLocks noGrp="1"/>
          </p:cNvSpPr>
          <p:nvPr>
            <p:ph idx="1"/>
          </p:nvPr>
        </p:nvSpPr>
        <p:spPr>
          <a:xfrm>
            <a:off x="4765492" y="1295401"/>
            <a:ext cx="6813892" cy="48767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8" name="Group 17"/>
          <p:cNvGrpSpPr/>
          <p:nvPr userDrawn="1"/>
        </p:nvGrpSpPr>
        <p:grpSpPr>
          <a:xfrm>
            <a:off x="4134100" y="6687672"/>
            <a:ext cx="3920624" cy="157162"/>
            <a:chOff x="4134100" y="6687672"/>
            <a:chExt cx="3920624" cy="157162"/>
          </a:xfrm>
        </p:grpSpPr>
        <p:pic>
          <p:nvPicPr>
            <p:cNvPr id="19" name="Planet Icon" descr="slogan_yellowglobe"/>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4134100" y="6687672"/>
              <a:ext cx="207712" cy="13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ooter Placeholder 3"/>
            <p:cNvSpPr txBox="1">
              <a:spLocks/>
            </p:cNvSpPr>
            <p:nvPr/>
          </p:nvSpPr>
          <p:spPr>
            <a:xfrm>
              <a:off x="4265612" y="6687672"/>
              <a:ext cx="3683000" cy="157162"/>
            </a:xfrm>
            <a:prstGeom prst="rect">
              <a:avLst/>
            </a:prstGeom>
          </p:spPr>
          <p:txBody>
            <a:bodyPr vert="horz" lIns="0" tIns="0" rIns="0" bIns="0" rtlCol="0" anchor="ctr">
              <a:noAutofit/>
            </a:bodyPr>
            <a:lstStyle>
              <a:defPPr>
                <a:defRPr lang="en-US"/>
              </a:defPPr>
              <a:lvl1pPr marL="0" algn="ctr" defTabSz="914400" rtl="0" eaLnBrk="1" latinLnBrk="0" hangingPunct="1">
                <a:defRPr sz="900" i="1"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FFFFFF">
                      <a:lumMod val="75000"/>
                    </a:srgbClr>
                  </a:solidFill>
                </a:rPr>
                <a:t>One team, one voice delivering global acquisition insight that matters.</a:t>
              </a:r>
            </a:p>
          </p:txBody>
        </p:sp>
        <p:pic>
          <p:nvPicPr>
            <p:cNvPr id="21" name="Planet Icon" descr="slogan_yellowglobe"/>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7847012" y="6690373"/>
              <a:ext cx="207712" cy="13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158440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Light Blue Rectangle (Bottom)"/>
          <p:cNvSpPr>
            <a:spLocks noChangeArrowheads="1"/>
          </p:cNvSpPr>
          <p:nvPr userDrawn="1"/>
        </p:nvSpPr>
        <p:spPr bwMode="ltGray">
          <a:xfrm>
            <a:off x="-6411" y="6581776"/>
            <a:ext cx="12188952" cy="74612"/>
          </a:xfrm>
          <a:prstGeom prst="rect">
            <a:avLst/>
          </a:prstGeom>
          <a:solidFill>
            <a:srgbClr val="CCD4DB"/>
          </a:solidFill>
          <a:ln w="9525">
            <a:noFill/>
            <a:miter lim="800000"/>
            <a:headEnd/>
            <a:tailEnd/>
          </a:ln>
          <a:effectLst/>
        </p:spPr>
        <p:txBody>
          <a:bodyPr wrap="none" anchor="ctr"/>
          <a:lstStyle/>
          <a:p>
            <a:pPr>
              <a:defRPr/>
            </a:pPr>
            <a:endParaRPr lang="en-US"/>
          </a:p>
        </p:txBody>
      </p:sp>
      <p:sp>
        <p:nvSpPr>
          <p:cNvPr id="7" name="Dark Blue Rectangle (Bottom)"/>
          <p:cNvSpPr>
            <a:spLocks noChangeArrowheads="1"/>
          </p:cNvSpPr>
          <p:nvPr userDrawn="1"/>
        </p:nvSpPr>
        <p:spPr bwMode="auto">
          <a:xfrm>
            <a:off x="-6285" y="6656388"/>
            <a:ext cx="12188826" cy="201612"/>
          </a:xfrm>
          <a:prstGeom prst="rect">
            <a:avLst/>
          </a:prstGeom>
          <a:solidFill>
            <a:srgbClr val="072C55"/>
          </a:solidFill>
          <a:ln w="9525">
            <a:noFill/>
            <a:miter lim="800000"/>
            <a:headEnd/>
            <a:tailEnd/>
          </a:ln>
          <a:effectLst/>
        </p:spPr>
        <p:txBody>
          <a:bodyPr wrap="none" anchor="ctr"/>
          <a:lstStyle/>
          <a:p>
            <a:pPr lvl="0" algn="ctr"/>
            <a:endParaRPr lang="en-US"/>
          </a:p>
        </p:txBody>
      </p:sp>
      <p:sp>
        <p:nvSpPr>
          <p:cNvPr id="3" name="Date Placeholder"/>
          <p:cNvSpPr>
            <a:spLocks noGrp="1"/>
          </p:cNvSpPr>
          <p:nvPr>
            <p:ph type="dt" sz="half" idx="10"/>
          </p:nvPr>
        </p:nvSpPr>
        <p:spPr>
          <a:xfrm>
            <a:off x="11265408" y="795528"/>
            <a:ext cx="914400" cy="274320"/>
          </a:xfrm>
          <a:prstGeom prst="rect">
            <a:avLst/>
          </a:prstGeom>
        </p:spPr>
        <p:txBody>
          <a:bodyPr vert="horz" lIns="91440" tIns="45720" rIns="91440" bIns="45720" rtlCol="0" anchor="b" anchorCtr="0"/>
          <a:lstStyle>
            <a:lvl1pPr algn="r">
              <a:defRPr lang="en-US" sz="1200" smtClean="0">
                <a:solidFill>
                  <a:schemeClr val="bg1"/>
                </a:solidFill>
              </a:defRPr>
            </a:lvl1pPr>
          </a:lstStyle>
          <a:p>
            <a:fld id="{08961A00-A877-464C-9F58-C9B5574A52C7}" type="datetime1">
              <a:rPr lang="en-US" smtClean="0"/>
              <a:t>12/5/2019</a:t>
            </a:fld>
            <a:endParaRPr lang="en-US" dirty="0"/>
          </a:p>
        </p:txBody>
      </p:sp>
      <p:sp>
        <p:nvSpPr>
          <p:cNvPr id="4" name="Footer Placeholder"/>
          <p:cNvSpPr>
            <a:spLocks noGrp="1"/>
          </p:cNvSpPr>
          <p:nvPr>
            <p:ph type="ftr" sz="quarter" idx="11"/>
          </p:nvPr>
        </p:nvSpPr>
        <p:spPr>
          <a:xfrm>
            <a:off x="27432" y="6492875"/>
            <a:ext cx="3931920" cy="365125"/>
          </a:xfrm>
        </p:spPr>
        <p:txBody>
          <a:bodyPr/>
          <a:lstStyle/>
          <a:p>
            <a:endParaRPr lang="en-US" dirty="0"/>
          </a:p>
        </p:txBody>
      </p:sp>
      <p:sp>
        <p:nvSpPr>
          <p:cNvPr id="5" name="Slide Number Placeholder"/>
          <p:cNvSpPr>
            <a:spLocks noGrp="1"/>
          </p:cNvSpPr>
          <p:nvPr>
            <p:ph type="sldNum" sz="quarter" idx="12"/>
          </p:nvPr>
        </p:nvSpPr>
        <p:spPr/>
        <p:txBody>
          <a:bodyPr/>
          <a:lstStyle/>
          <a:p>
            <a:fld id="{3141E348-0F19-4CF8-94C3-9E72E53A2DBF}" type="slidenum">
              <a:rPr lang="en-US" smtClean="0"/>
              <a:t>‹#›</a:t>
            </a:fld>
            <a:endParaRPr lang="en-US"/>
          </a:p>
        </p:txBody>
      </p:sp>
      <p:sp>
        <p:nvSpPr>
          <p:cNvPr id="2" name="Slide Title"/>
          <p:cNvSpPr>
            <a:spLocks noGrp="1"/>
          </p:cNvSpPr>
          <p:nvPr>
            <p:ph type="title"/>
          </p:nvPr>
        </p:nvSpPr>
        <p:spPr/>
        <p:txBody>
          <a:bodyPr/>
          <a:lstStyle/>
          <a:p>
            <a:r>
              <a:rPr lang="en-US" smtClean="0"/>
              <a:t>Click to edit Master title style</a:t>
            </a:r>
            <a:endParaRPr lang="en-US"/>
          </a:p>
        </p:txBody>
      </p:sp>
      <p:grpSp>
        <p:nvGrpSpPr>
          <p:cNvPr id="16" name="Group 15"/>
          <p:cNvGrpSpPr/>
          <p:nvPr userDrawn="1"/>
        </p:nvGrpSpPr>
        <p:grpSpPr>
          <a:xfrm>
            <a:off x="4134100" y="6687672"/>
            <a:ext cx="3920624" cy="157162"/>
            <a:chOff x="4134100" y="6687672"/>
            <a:chExt cx="3920624" cy="157162"/>
          </a:xfrm>
        </p:grpSpPr>
        <p:pic>
          <p:nvPicPr>
            <p:cNvPr id="17" name="Planet Icon" descr="slogan_yellowglobe"/>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4134100" y="6687672"/>
              <a:ext cx="207712" cy="13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ooter Placeholder 3"/>
            <p:cNvSpPr txBox="1">
              <a:spLocks/>
            </p:cNvSpPr>
            <p:nvPr/>
          </p:nvSpPr>
          <p:spPr>
            <a:xfrm>
              <a:off x="4265612" y="6687672"/>
              <a:ext cx="3683000" cy="157162"/>
            </a:xfrm>
            <a:prstGeom prst="rect">
              <a:avLst/>
            </a:prstGeom>
          </p:spPr>
          <p:txBody>
            <a:bodyPr vert="horz" lIns="0" tIns="0" rIns="0" bIns="0" rtlCol="0" anchor="ctr">
              <a:noAutofit/>
            </a:bodyPr>
            <a:lstStyle>
              <a:defPPr>
                <a:defRPr lang="en-US"/>
              </a:defPPr>
              <a:lvl1pPr marL="0" algn="ctr" defTabSz="914400" rtl="0" eaLnBrk="1" latinLnBrk="0" hangingPunct="1">
                <a:defRPr sz="900" i="1"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FFFFFF">
                      <a:lumMod val="75000"/>
                    </a:srgbClr>
                  </a:solidFill>
                </a:rPr>
                <a:t>One team, one voice delivering global acquisition insight that matters.</a:t>
              </a:r>
            </a:p>
          </p:txBody>
        </p:sp>
        <p:pic>
          <p:nvPicPr>
            <p:cNvPr id="19" name="Planet Icon" descr="slogan_yellowglobe"/>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7847012" y="6690373"/>
              <a:ext cx="207712" cy="13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70282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Light Blue Rectangle (Bottom)"/>
          <p:cNvSpPr>
            <a:spLocks noChangeArrowheads="1"/>
          </p:cNvSpPr>
          <p:nvPr userDrawn="1"/>
        </p:nvSpPr>
        <p:spPr bwMode="ltGray">
          <a:xfrm>
            <a:off x="-6411" y="6581776"/>
            <a:ext cx="12188952" cy="74612"/>
          </a:xfrm>
          <a:prstGeom prst="rect">
            <a:avLst/>
          </a:prstGeom>
          <a:solidFill>
            <a:srgbClr val="CCD4DB"/>
          </a:solidFill>
          <a:ln w="9525">
            <a:noFill/>
            <a:miter lim="800000"/>
            <a:headEnd/>
            <a:tailEnd/>
          </a:ln>
          <a:effectLst/>
        </p:spPr>
        <p:txBody>
          <a:bodyPr wrap="none" anchor="ctr"/>
          <a:lstStyle/>
          <a:p>
            <a:pPr>
              <a:defRPr/>
            </a:pPr>
            <a:endParaRPr lang="en-US"/>
          </a:p>
        </p:txBody>
      </p:sp>
      <p:sp>
        <p:nvSpPr>
          <p:cNvPr id="6" name="Dark Blue Rectangle (Bottom)"/>
          <p:cNvSpPr>
            <a:spLocks noChangeArrowheads="1"/>
          </p:cNvSpPr>
          <p:nvPr userDrawn="1"/>
        </p:nvSpPr>
        <p:spPr bwMode="auto">
          <a:xfrm>
            <a:off x="-6285" y="6656388"/>
            <a:ext cx="12188826" cy="201612"/>
          </a:xfrm>
          <a:prstGeom prst="rect">
            <a:avLst/>
          </a:prstGeom>
          <a:solidFill>
            <a:srgbClr val="072C55"/>
          </a:solidFill>
          <a:ln w="9525">
            <a:noFill/>
            <a:miter lim="800000"/>
            <a:headEnd/>
            <a:tailEnd/>
          </a:ln>
          <a:effectLst/>
        </p:spPr>
        <p:txBody>
          <a:bodyPr wrap="none" anchor="ctr"/>
          <a:lstStyle/>
          <a:p>
            <a:pPr lvl="0" algn="ctr"/>
            <a:endParaRPr lang="en-US"/>
          </a:p>
        </p:txBody>
      </p:sp>
      <p:sp>
        <p:nvSpPr>
          <p:cNvPr id="2" name="Date Placeholder"/>
          <p:cNvSpPr>
            <a:spLocks noGrp="1"/>
          </p:cNvSpPr>
          <p:nvPr>
            <p:ph type="dt" sz="half" idx="10"/>
          </p:nvPr>
        </p:nvSpPr>
        <p:spPr>
          <a:xfrm>
            <a:off x="11265408" y="795528"/>
            <a:ext cx="914400" cy="274320"/>
          </a:xfrm>
          <a:prstGeom prst="rect">
            <a:avLst/>
          </a:prstGeom>
        </p:spPr>
        <p:txBody>
          <a:bodyPr vert="horz" lIns="91440" tIns="45720" rIns="91440" bIns="45720" rtlCol="0" anchor="b" anchorCtr="0"/>
          <a:lstStyle>
            <a:lvl1pPr algn="r">
              <a:defRPr lang="en-US" sz="1200" smtClean="0">
                <a:solidFill>
                  <a:schemeClr val="bg1"/>
                </a:solidFill>
              </a:defRPr>
            </a:lvl1pPr>
          </a:lstStyle>
          <a:p>
            <a:fld id="{AB91CA72-84C2-4B74-ADBE-23F045C837B5}" type="datetime1">
              <a:rPr lang="en-US" smtClean="0"/>
              <a:t>12/5/2019</a:t>
            </a:fld>
            <a:endParaRPr lang="en-US" dirty="0"/>
          </a:p>
        </p:txBody>
      </p:sp>
      <p:sp>
        <p:nvSpPr>
          <p:cNvPr id="3" name="Footer Placeholder"/>
          <p:cNvSpPr>
            <a:spLocks noGrp="1"/>
          </p:cNvSpPr>
          <p:nvPr>
            <p:ph type="ftr" sz="quarter" idx="11"/>
          </p:nvPr>
        </p:nvSpPr>
        <p:spPr>
          <a:xfrm>
            <a:off x="24816" y="6492875"/>
            <a:ext cx="3931920" cy="365125"/>
          </a:xfrm>
        </p:spPr>
        <p:txBody>
          <a:bodyPr/>
          <a:lstStyle>
            <a:lvl1pPr algn="l">
              <a:defRPr/>
            </a:lvl1pPr>
          </a:lstStyle>
          <a:p>
            <a:endParaRPr lang="en-US"/>
          </a:p>
        </p:txBody>
      </p:sp>
      <p:sp>
        <p:nvSpPr>
          <p:cNvPr id="4" name="Slide Number Placeholder"/>
          <p:cNvSpPr>
            <a:spLocks noGrp="1"/>
          </p:cNvSpPr>
          <p:nvPr>
            <p:ph type="sldNum" sz="quarter" idx="12"/>
          </p:nvPr>
        </p:nvSpPr>
        <p:spPr/>
        <p:txBody>
          <a:bodyPr/>
          <a:lstStyle/>
          <a:p>
            <a:fld id="{3141E348-0F19-4CF8-94C3-9E72E53A2DBF}" type="slidenum">
              <a:rPr lang="en-US" smtClean="0"/>
              <a:t>‹#›</a:t>
            </a:fld>
            <a:endParaRPr lang="en-US"/>
          </a:p>
        </p:txBody>
      </p:sp>
      <p:grpSp>
        <p:nvGrpSpPr>
          <p:cNvPr id="15" name="Group 14"/>
          <p:cNvGrpSpPr/>
          <p:nvPr userDrawn="1"/>
        </p:nvGrpSpPr>
        <p:grpSpPr>
          <a:xfrm>
            <a:off x="4134100" y="6687672"/>
            <a:ext cx="3920624" cy="157162"/>
            <a:chOff x="4134100" y="6687672"/>
            <a:chExt cx="3920624" cy="157162"/>
          </a:xfrm>
        </p:grpSpPr>
        <p:pic>
          <p:nvPicPr>
            <p:cNvPr id="16" name="Planet Icon" descr="slogan_yellowglobe"/>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4134100" y="6687672"/>
              <a:ext cx="207712" cy="13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3"/>
            <p:cNvSpPr txBox="1">
              <a:spLocks/>
            </p:cNvSpPr>
            <p:nvPr/>
          </p:nvSpPr>
          <p:spPr>
            <a:xfrm>
              <a:off x="4265612" y="6687672"/>
              <a:ext cx="3683000" cy="157162"/>
            </a:xfrm>
            <a:prstGeom prst="rect">
              <a:avLst/>
            </a:prstGeom>
          </p:spPr>
          <p:txBody>
            <a:bodyPr vert="horz" lIns="0" tIns="0" rIns="0" bIns="0" rtlCol="0" anchor="ctr">
              <a:noAutofit/>
            </a:bodyPr>
            <a:lstStyle>
              <a:defPPr>
                <a:defRPr lang="en-US"/>
              </a:defPPr>
              <a:lvl1pPr marL="0" algn="ctr" defTabSz="914400" rtl="0" eaLnBrk="1" latinLnBrk="0" hangingPunct="1">
                <a:defRPr sz="900" i="1"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FFFFFF">
                      <a:lumMod val="75000"/>
                    </a:srgbClr>
                  </a:solidFill>
                </a:rPr>
                <a:t>One team, one voice delivering global acquisition insight that matters.</a:t>
              </a:r>
            </a:p>
          </p:txBody>
        </p:sp>
        <p:pic>
          <p:nvPicPr>
            <p:cNvPr id="18" name="Planet Icon" descr="slogan_yellowglobe"/>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7847012" y="6690373"/>
              <a:ext cx="207712" cy="13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285328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2588" y="274638"/>
            <a:ext cx="10969943" cy="868362"/>
          </a:xfrm>
          <a:prstGeom prst="rect">
            <a:avLst/>
          </a:prstGeom>
        </p:spPr>
        <p:txBody>
          <a:bodyPr vert="horz" lIns="91440" tIns="45720" rIns="91440" bIns="45720" rtlCol="0" anchor="ctr" anchorCtr="0">
            <a:normAutofit/>
          </a:bodyPr>
          <a:lstStyle>
            <a:lvl1pPr>
              <a:lnSpc>
                <a:spcPts val="3199"/>
              </a:lnSpc>
              <a:defRPr lang="en-US"/>
            </a:lvl1pPr>
          </a:lstStyle>
          <a:p>
            <a:r>
              <a:rPr lang="en-US"/>
              <a:t>Click to edit Master title style</a:t>
            </a:r>
          </a:p>
        </p:txBody>
      </p:sp>
    </p:spTree>
    <p:extLst>
      <p:ext uri="{BB962C8B-B14F-4D97-AF65-F5344CB8AC3E}">
        <p14:creationId xmlns:p14="http://schemas.microsoft.com/office/powerpoint/2010/main" val="159657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Dark Blue Rectangle (Top)"/>
          <p:cNvSpPr>
            <a:spLocks noChangeArrowheads="1"/>
          </p:cNvSpPr>
          <p:nvPr/>
        </p:nvSpPr>
        <p:spPr bwMode="auto">
          <a:xfrm>
            <a:off x="-6348" y="846138"/>
            <a:ext cx="12188952" cy="201612"/>
          </a:xfrm>
          <a:prstGeom prst="rect">
            <a:avLst/>
          </a:prstGeom>
          <a:solidFill>
            <a:srgbClr val="072C55"/>
          </a:solidFill>
          <a:ln w="9525">
            <a:noFill/>
            <a:miter lim="800000"/>
            <a:headEnd/>
            <a:tailEnd/>
          </a:ln>
          <a:effectLst/>
        </p:spPr>
        <p:txBody>
          <a:bodyPr wrap="none" anchor="ctr"/>
          <a:lstStyle/>
          <a:p>
            <a:pPr algn="ctr">
              <a:defRPr/>
            </a:pPr>
            <a:endParaRPr lang="en-US"/>
          </a:p>
        </p:txBody>
      </p:sp>
      <p:sp>
        <p:nvSpPr>
          <p:cNvPr id="7" name="Light Blue Rectangle (Top)"/>
          <p:cNvSpPr>
            <a:spLocks noChangeArrowheads="1"/>
          </p:cNvSpPr>
          <p:nvPr/>
        </p:nvSpPr>
        <p:spPr bwMode="ltGray">
          <a:xfrm>
            <a:off x="-6348" y="1052512"/>
            <a:ext cx="12188952" cy="90488"/>
          </a:xfrm>
          <a:prstGeom prst="rect">
            <a:avLst/>
          </a:prstGeom>
          <a:solidFill>
            <a:srgbClr val="CCD4DB"/>
          </a:solidFill>
          <a:ln w="9525">
            <a:noFill/>
            <a:miter lim="800000"/>
            <a:headEnd/>
            <a:tailEnd/>
          </a:ln>
          <a:effectLst/>
        </p:spPr>
        <p:txBody>
          <a:bodyPr wrap="none" anchor="ctr"/>
          <a:lstStyle/>
          <a:p>
            <a:pPr>
              <a:defRPr/>
            </a:pPr>
            <a:endParaRPr lang="en-US"/>
          </a:p>
        </p:txBody>
      </p:sp>
      <p:pic>
        <p:nvPicPr>
          <p:cNvPr id="9" name="DCMA Logo" descr="logo"/>
          <p:cNvPicPr>
            <a:picLocks noChangeAspect="1" noChangeArrowheads="1"/>
          </p:cNvPicPr>
          <p:nvPr/>
        </p:nvPicPr>
        <p:blipFill>
          <a:blip r:embed="rId12">
            <a:extLst>
              <a:ext uri="{28A0092B-C50C-407E-A947-70E740481C1C}">
                <a14:useLocalDpi xmlns:a14="http://schemas.microsoft.com/office/drawing/2010/main" val="0"/>
              </a:ext>
            </a:extLst>
          </a:blip>
          <a:srcRect b="8812"/>
          <a:stretch>
            <a:fillRect/>
          </a:stretch>
        </p:blipFill>
        <p:spPr bwMode="auto">
          <a:xfrm>
            <a:off x="87313" y="19050"/>
            <a:ext cx="19351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CMA Label" descr="dcma_white_eur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8425" y="901700"/>
            <a:ext cx="2614613"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DCMA Shield" descr="seal"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80762" y="6186488"/>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NextGen Logo" hidden="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8425" y="94901"/>
            <a:ext cx="270401" cy="315468"/>
          </a:xfrm>
          <a:prstGeom prst="rect">
            <a:avLst/>
          </a:prstGeom>
        </p:spPr>
      </p:pic>
      <p:sp>
        <p:nvSpPr>
          <p:cNvPr id="18" name="Date Placeholder"/>
          <p:cNvSpPr>
            <a:spLocks noGrp="1"/>
          </p:cNvSpPr>
          <p:nvPr>
            <p:ph type="dt" sz="half" idx="2"/>
          </p:nvPr>
        </p:nvSpPr>
        <p:spPr>
          <a:xfrm>
            <a:off x="11268142" y="790576"/>
            <a:ext cx="914399" cy="276224"/>
          </a:xfrm>
          <a:prstGeom prst="rect">
            <a:avLst/>
          </a:prstGeom>
        </p:spPr>
        <p:txBody>
          <a:bodyPr vert="horz" lIns="91440" tIns="45720" rIns="91440" bIns="45720" rtlCol="0" anchor="b" anchorCtr="0"/>
          <a:lstStyle>
            <a:lvl1pPr>
              <a:defRPr lang="en-US" sz="1200" smtClean="0">
                <a:solidFill>
                  <a:schemeClr val="bg1"/>
                </a:solidFill>
              </a:defRPr>
            </a:lvl1pPr>
          </a:lstStyle>
          <a:p>
            <a:fld id="{842F7026-5075-4C8E-BB39-CDAD84AEA532}" type="datetime1">
              <a:rPr lang="en-US" smtClean="0"/>
              <a:t>12/5/2019</a:t>
            </a:fld>
            <a:endParaRPr lang="en-US"/>
          </a:p>
        </p:txBody>
      </p:sp>
      <p:sp>
        <p:nvSpPr>
          <p:cNvPr id="5" name="Footer Placeholder"/>
          <p:cNvSpPr>
            <a:spLocks noGrp="1"/>
          </p:cNvSpPr>
          <p:nvPr>
            <p:ph type="ftr" sz="quarter" idx="3"/>
          </p:nvPr>
        </p:nvSpPr>
        <p:spPr>
          <a:xfrm>
            <a:off x="27432" y="6492875"/>
            <a:ext cx="3931920" cy="365125"/>
          </a:xfrm>
          <a:prstGeom prst="rect">
            <a:avLst/>
          </a:prstGeom>
        </p:spPr>
        <p:txBody>
          <a:bodyPr vert="horz" lIns="91440" tIns="45720" rIns="91440" bIns="45720" rtlCol="0" anchor="b" anchorCtr="0"/>
          <a:lstStyle>
            <a:lvl1pPr algn="ctr">
              <a:defRPr sz="1200">
                <a:solidFill>
                  <a:schemeClr val="bg1"/>
                </a:solidFill>
              </a:defRPr>
            </a:lvl1pPr>
          </a:lstStyle>
          <a:p>
            <a:endParaRPr lang="en-US" dirty="0"/>
          </a:p>
        </p:txBody>
      </p:sp>
      <p:sp>
        <p:nvSpPr>
          <p:cNvPr id="6" name="Slide Number Placeholder"/>
          <p:cNvSpPr>
            <a:spLocks noGrp="1"/>
          </p:cNvSpPr>
          <p:nvPr>
            <p:ph type="sldNum" sz="quarter" idx="4"/>
          </p:nvPr>
        </p:nvSpPr>
        <p:spPr>
          <a:xfrm>
            <a:off x="9270153" y="6492875"/>
            <a:ext cx="2844059" cy="365125"/>
          </a:xfrm>
          <a:prstGeom prst="rect">
            <a:avLst/>
          </a:prstGeom>
        </p:spPr>
        <p:txBody>
          <a:bodyPr vert="horz" lIns="91440" tIns="45720" rIns="91440" bIns="45720" rtlCol="0" anchor="b" anchorCtr="0"/>
          <a:lstStyle>
            <a:lvl1pPr algn="r">
              <a:defRPr sz="1200">
                <a:solidFill>
                  <a:schemeClr val="bg1"/>
                </a:solidFill>
              </a:defRPr>
            </a:lvl1pPr>
          </a:lstStyle>
          <a:p>
            <a:fld id="{3141E348-0F19-4CF8-94C3-9E72E53A2DBF}" type="slidenum">
              <a:rPr lang="en-US" smtClean="0"/>
              <a:pPr/>
              <a:t>‹#›</a:t>
            </a:fld>
            <a:endParaRPr lang="en-US"/>
          </a:p>
        </p:txBody>
      </p:sp>
      <p:sp>
        <p:nvSpPr>
          <p:cNvPr id="2" name="Slide Title"/>
          <p:cNvSpPr>
            <a:spLocks noGrp="1"/>
          </p:cNvSpPr>
          <p:nvPr>
            <p:ph type="title"/>
          </p:nvPr>
        </p:nvSpPr>
        <p:spPr>
          <a:xfrm>
            <a:off x="2022475" y="0"/>
            <a:ext cx="10167937" cy="84613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p:cNvSpPr>
            <a:spLocks noGrp="1"/>
          </p:cNvSpPr>
          <p:nvPr>
            <p:ph type="body" idx="1"/>
          </p:nvPr>
        </p:nvSpPr>
        <p:spPr>
          <a:xfrm>
            <a:off x="150812" y="1219200"/>
            <a:ext cx="11887200" cy="5181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0428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55" r:id="rId8"/>
    <p:sldLayoutId id="2147483657" r:id="rId9"/>
    <p:sldLayoutId id="2147483658" r:id="rId10"/>
  </p:sldLayoutIdLst>
  <p:hf hdr="0" ftr="0" dt="0"/>
  <p:txStyles>
    <p:titleStyle>
      <a:lvl1pPr algn="r" defTabSz="914400" rtl="0" eaLnBrk="1" latinLnBrk="0" hangingPunct="1">
        <a:spcBef>
          <a:spcPct val="0"/>
        </a:spcBef>
        <a:buNone/>
        <a:defRPr sz="4000" b="1"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684213"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915988"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198563"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1427163"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dcma.mil/Commercial-Item-Grou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dcma.mil/Commercial-Item-Group/"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dcma.boston-ma.eastern-rc.mbx.Commercial@mail.mi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dcma.mil/Commercial-Item-Grou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secure.boeingimages.com/C.aspx?VP3=CMS3&amp;VF=TermsAndConditionsv2_VFor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en-US" dirty="0" smtClean="0"/>
              <a:t>DCMA Commercial Item Group </a:t>
            </a:r>
            <a:br>
              <a:rPr lang="en-US" dirty="0" smtClean="0"/>
            </a:br>
            <a:r>
              <a:rPr lang="en-US" dirty="0" smtClean="0"/>
              <a:t>Commercial Acquisition &amp; Determination Authority</a:t>
            </a:r>
            <a:endParaRPr lang="en-US" b="0" dirty="0"/>
          </a:p>
        </p:txBody>
      </p:sp>
      <p:sp>
        <p:nvSpPr>
          <p:cNvPr id="3" name="Subtitle 2"/>
          <p:cNvSpPr>
            <a:spLocks noGrp="1"/>
          </p:cNvSpPr>
          <p:nvPr>
            <p:ph type="subTitle" idx="1"/>
          </p:nvPr>
        </p:nvSpPr>
        <p:spPr/>
        <p:txBody>
          <a:bodyPr/>
          <a:lstStyle/>
          <a:p>
            <a:r>
              <a:rPr lang="en-US" dirty="0" smtClean="0"/>
              <a:t>Mr. Ryan Connell</a:t>
            </a:r>
            <a:endParaRPr lang="en-US" dirty="0"/>
          </a:p>
        </p:txBody>
      </p:sp>
      <p:sp>
        <p:nvSpPr>
          <p:cNvPr id="4" name="Text Placeholder 3"/>
          <p:cNvSpPr>
            <a:spLocks noGrp="1"/>
          </p:cNvSpPr>
          <p:nvPr>
            <p:ph type="body" sz="quarter" idx="13"/>
          </p:nvPr>
        </p:nvSpPr>
        <p:spPr>
          <a:xfrm>
            <a:off x="2513012" y="5638800"/>
            <a:ext cx="8534400" cy="1219200"/>
          </a:xfrm>
        </p:spPr>
        <p:txBody>
          <a:bodyPr>
            <a:normAutofit/>
          </a:bodyPr>
          <a:lstStyle/>
          <a:p>
            <a:r>
              <a:rPr lang="en-US" dirty="0" smtClean="0"/>
              <a:t>Director, Northeast Commercial Pricing</a:t>
            </a:r>
          </a:p>
          <a:p>
            <a:r>
              <a:rPr lang="en-US" dirty="0" smtClean="0"/>
              <a:t>18 July 2019</a:t>
            </a:r>
            <a:endParaRPr lang="en-US" dirty="0"/>
          </a:p>
        </p:txBody>
      </p:sp>
      <p:sp>
        <p:nvSpPr>
          <p:cNvPr id="5" name="TextBox 4"/>
          <p:cNvSpPr txBox="1"/>
          <p:nvPr/>
        </p:nvSpPr>
        <p:spPr>
          <a:xfrm>
            <a:off x="4951412" y="6581001"/>
            <a:ext cx="2325893" cy="276999"/>
          </a:xfrm>
          <a:prstGeom prst="rect">
            <a:avLst/>
          </a:prstGeom>
          <a:noFill/>
        </p:spPr>
        <p:txBody>
          <a:bodyPr wrap="none" rtlCol="0">
            <a:spAutoFit/>
          </a:bodyPr>
          <a:lstStyle/>
          <a:p>
            <a:r>
              <a:rPr lang="en-US" sz="1200" dirty="0" smtClean="0">
                <a:solidFill>
                  <a:schemeClr val="accent3">
                    <a:lumMod val="50000"/>
                  </a:schemeClr>
                </a:solidFill>
              </a:rPr>
              <a:t>Unclassified//For Official Use Only</a:t>
            </a:r>
            <a:endParaRPr lang="en-US" sz="1200" dirty="0">
              <a:solidFill>
                <a:schemeClr val="accent3">
                  <a:lumMod val="50000"/>
                </a:schemeClr>
              </a:solidFill>
            </a:endParaRPr>
          </a:p>
        </p:txBody>
      </p:sp>
    </p:spTree>
    <p:extLst>
      <p:ext uri="{BB962C8B-B14F-4D97-AF65-F5344CB8AC3E}">
        <p14:creationId xmlns:p14="http://schemas.microsoft.com/office/powerpoint/2010/main" val="2514244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296282" y="31735"/>
            <a:ext cx="7892543" cy="836260"/>
          </a:xfrm>
        </p:spPr>
        <p:txBody>
          <a:bodyPr>
            <a:normAutofit fontScale="90000"/>
          </a:bodyPr>
          <a:lstStyle/>
          <a:p>
            <a:pPr>
              <a:defRPr/>
            </a:pPr>
            <a:r>
              <a:rPr dirty="0"/>
              <a:t>Misconceptions </a:t>
            </a:r>
            <a:r>
              <a:rPr lang="en-US" dirty="0" smtClean="0"/>
              <a:t>A</a:t>
            </a:r>
            <a:r>
              <a:rPr dirty="0" smtClean="0"/>
              <a:t>bout </a:t>
            </a:r>
            <a:r>
              <a:rPr dirty="0"/>
              <a:t>Commerciality</a:t>
            </a:r>
          </a:p>
        </p:txBody>
      </p:sp>
      <p:sp>
        <p:nvSpPr>
          <p:cNvPr id="6" name="Content Placeholder 2"/>
          <p:cNvSpPr txBox="1">
            <a:spLocks/>
          </p:cNvSpPr>
          <p:nvPr/>
        </p:nvSpPr>
        <p:spPr>
          <a:xfrm>
            <a:off x="614437" y="1504275"/>
            <a:ext cx="10100738" cy="4718922"/>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42797" indent="-342797">
              <a:lnSpc>
                <a:spcPct val="150000"/>
              </a:lnSpc>
              <a:buClr>
                <a:schemeClr val="accent1"/>
              </a:buClr>
              <a:buFont typeface="Arial" panose="020B0604020202020204" pitchFamily="34" charset="0"/>
              <a:buChar char="•"/>
              <a:defRPr/>
            </a:pPr>
            <a:r>
              <a:rPr lang="en-US" sz="2199" dirty="0">
                <a:cs typeface="Arial" panose="020B0604020202020204" pitchFamily="34" charset="0"/>
              </a:rPr>
              <a:t>The products of a “commercial company” are always commercial.</a:t>
            </a:r>
          </a:p>
          <a:p>
            <a:pPr marL="342797" indent="-342797">
              <a:lnSpc>
                <a:spcPct val="150000"/>
              </a:lnSpc>
              <a:buClr>
                <a:schemeClr val="accent1"/>
              </a:buClr>
              <a:buFont typeface="Arial" panose="020B0604020202020204" pitchFamily="34" charset="0"/>
              <a:buChar char="•"/>
              <a:defRPr/>
            </a:pPr>
            <a:r>
              <a:rPr lang="en-US" sz="2199" dirty="0">
                <a:cs typeface="Arial" panose="020B0604020202020204" pitchFamily="34" charset="0"/>
              </a:rPr>
              <a:t>Non-developmental items are always commercial.	</a:t>
            </a:r>
          </a:p>
          <a:p>
            <a:pPr marL="342797" indent="-342797">
              <a:lnSpc>
                <a:spcPct val="150000"/>
              </a:lnSpc>
              <a:buClr>
                <a:schemeClr val="accent1"/>
              </a:buClr>
              <a:buFont typeface="Arial" panose="020B0604020202020204" pitchFamily="34" charset="0"/>
              <a:buChar char="•"/>
              <a:defRPr/>
            </a:pPr>
            <a:r>
              <a:rPr lang="en-US" sz="2199" dirty="0">
                <a:cs typeface="Arial" panose="020B0604020202020204" pitchFamily="34" charset="0"/>
              </a:rPr>
              <a:t>If an item is developed at private expense, it must be commercial.</a:t>
            </a:r>
          </a:p>
          <a:p>
            <a:pPr marL="342797" indent="-342797">
              <a:lnSpc>
                <a:spcPct val="150000"/>
              </a:lnSpc>
              <a:buClr>
                <a:schemeClr val="accent1"/>
              </a:buClr>
              <a:buFont typeface="Arial" panose="020B0604020202020204" pitchFamily="34" charset="0"/>
              <a:buChar char="•"/>
              <a:defRPr/>
            </a:pPr>
            <a:r>
              <a:rPr lang="en-US" sz="2199" dirty="0">
                <a:cs typeface="Arial" panose="020B0604020202020204" pitchFamily="34" charset="0"/>
              </a:rPr>
              <a:t>An item that has no commercial sales data cannot be commercial.</a:t>
            </a:r>
          </a:p>
          <a:p>
            <a:pPr marL="342797" indent="-342797">
              <a:lnSpc>
                <a:spcPct val="150000"/>
              </a:lnSpc>
              <a:buClr>
                <a:schemeClr val="accent1"/>
              </a:buClr>
              <a:buFont typeface="Arial" panose="020B0604020202020204" pitchFamily="34" charset="0"/>
              <a:buChar char="•"/>
              <a:defRPr/>
            </a:pPr>
            <a:r>
              <a:rPr lang="en-US" sz="2199" dirty="0">
                <a:cs typeface="Arial" panose="020B0604020202020204" pitchFamily="34" charset="0"/>
              </a:rPr>
              <a:t>If you list it on your company’s website then it’s automatically commercial.</a:t>
            </a:r>
          </a:p>
          <a:p>
            <a:pPr marL="342797" indent="-342797">
              <a:lnSpc>
                <a:spcPct val="150000"/>
              </a:lnSpc>
              <a:buClr>
                <a:schemeClr val="accent1"/>
              </a:buClr>
              <a:buFont typeface="Arial" panose="020B0604020202020204" pitchFamily="34" charset="0"/>
              <a:buChar char="•"/>
              <a:defRPr/>
            </a:pPr>
            <a:r>
              <a:rPr lang="en-US" sz="2199" dirty="0">
                <a:cs typeface="Arial" panose="020B0604020202020204" pitchFamily="34" charset="0"/>
              </a:rPr>
              <a:t>Invoices can be “too old” for consideration in commerciality.</a:t>
            </a:r>
          </a:p>
          <a:p>
            <a:pPr marL="342797" indent="-342797">
              <a:lnSpc>
                <a:spcPct val="150000"/>
              </a:lnSpc>
              <a:buClr>
                <a:schemeClr val="accent1"/>
              </a:buClr>
              <a:buFont typeface="Arial" panose="020B0604020202020204" pitchFamily="34" charset="0"/>
              <a:buChar char="•"/>
              <a:defRPr/>
            </a:pPr>
            <a:r>
              <a:rPr lang="en-US" sz="2199" dirty="0">
                <a:cs typeface="Arial" panose="020B0604020202020204" pitchFamily="34" charset="0"/>
              </a:rPr>
              <a:t>If it’s commercial, the asking price must be fair and reasonable.</a:t>
            </a:r>
          </a:p>
          <a:p>
            <a:pPr marL="342797" indent="-342797">
              <a:lnSpc>
                <a:spcPct val="150000"/>
              </a:lnSpc>
              <a:buClr>
                <a:schemeClr val="accent1"/>
              </a:buClr>
              <a:buFont typeface="Arial" panose="020B0604020202020204" pitchFamily="34" charset="0"/>
              <a:buChar char="•"/>
              <a:defRPr/>
            </a:pPr>
            <a:r>
              <a:rPr lang="en-US" sz="2199" dirty="0">
                <a:cs typeface="Arial" panose="020B0604020202020204" pitchFamily="34" charset="0"/>
              </a:rPr>
              <a:t>Catalog prices are automatically fair and reasonable.</a:t>
            </a:r>
          </a:p>
          <a:p>
            <a:pPr marL="109695" indent="0">
              <a:buClrTx/>
              <a:buNone/>
              <a:defRPr/>
            </a:pPr>
            <a:endParaRPr lang="en-US" sz="1799"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5037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733232" y="990"/>
            <a:ext cx="8434213" cy="891450"/>
          </a:xfrm>
        </p:spPr>
        <p:txBody>
          <a:bodyPr>
            <a:normAutofit/>
          </a:bodyPr>
          <a:lstStyle/>
          <a:p>
            <a:pPr>
              <a:defRPr/>
            </a:pPr>
            <a:r>
              <a:rPr lang="en-US" dirty="0" smtClean="0"/>
              <a:t>Roles and Responsibilities</a:t>
            </a:r>
            <a:endParaRPr dirty="0"/>
          </a:p>
        </p:txBody>
      </p:sp>
      <p:sp>
        <p:nvSpPr>
          <p:cNvPr id="3" name="Content Placeholder 6"/>
          <p:cNvSpPr txBox="1">
            <a:spLocks/>
          </p:cNvSpPr>
          <p:nvPr/>
        </p:nvSpPr>
        <p:spPr>
          <a:xfrm>
            <a:off x="380902" y="1334671"/>
            <a:ext cx="9370158" cy="5024876"/>
          </a:xfrm>
          <a:prstGeom prst="rect">
            <a:avLst/>
          </a:prstGeom>
        </p:spPr>
        <p:txBody>
          <a:bodyPr>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r>
              <a:rPr lang="en-US" sz="2999" dirty="0"/>
              <a:t>Government issues FAR 15 Solicitation</a:t>
            </a:r>
          </a:p>
          <a:p>
            <a:pPr lvl="1">
              <a:defRPr/>
            </a:pPr>
            <a:r>
              <a:rPr lang="en-US" sz="2099" dirty="0"/>
              <a:t>Prime Contractor takes exception to the FAR15 Clauses, needs to justify commerciality</a:t>
            </a:r>
          </a:p>
          <a:p>
            <a:pPr>
              <a:defRPr/>
            </a:pPr>
            <a:r>
              <a:rPr lang="en-US" sz="2999" dirty="0"/>
              <a:t>Government issues FAR 12 Solicitation</a:t>
            </a:r>
          </a:p>
          <a:p>
            <a:pPr lvl="1">
              <a:defRPr/>
            </a:pPr>
            <a:r>
              <a:rPr lang="en-US" sz="2099" dirty="0"/>
              <a:t>Government performs market research to determine commerciality (FAR 12 or 15 RFP)</a:t>
            </a:r>
          </a:p>
          <a:p>
            <a:pPr lvl="1">
              <a:defRPr/>
            </a:pPr>
            <a:r>
              <a:rPr lang="en-US" sz="2099" dirty="0"/>
              <a:t>Prime contractor needs to support price reasonableness in the sole source proposal </a:t>
            </a:r>
          </a:p>
          <a:p>
            <a:pPr lvl="1">
              <a:defRPr/>
            </a:pPr>
            <a:r>
              <a:rPr lang="en-US" sz="2099" dirty="0"/>
              <a:t>Government PCO should engage pricing experts, engineering &amp; DCMA CIG, for support</a:t>
            </a:r>
          </a:p>
          <a:p>
            <a:pPr lvl="1">
              <a:defRPr/>
            </a:pPr>
            <a:r>
              <a:rPr lang="en-US" sz="2099" dirty="0"/>
              <a:t>Government PCO is required to have a written D&amp;F – CID on any commercial buys over $1M</a:t>
            </a:r>
          </a:p>
          <a:p>
            <a:pPr>
              <a:defRPr/>
            </a:pPr>
            <a:r>
              <a:rPr lang="en-US" sz="2999" dirty="0"/>
              <a:t>FAR 15 Non-Commercial Prime with commercial Subcontracts</a:t>
            </a:r>
            <a:endParaRPr lang="en-US" sz="2599" dirty="0"/>
          </a:p>
          <a:p>
            <a:pPr lvl="1">
              <a:defRPr/>
            </a:pPr>
            <a:r>
              <a:rPr lang="en-US" sz="2399" dirty="0"/>
              <a:t>Prime Contractor shall perform a Commercial Item Determination, using Market Research and guidelines in FAR Part 10. (244.402)</a:t>
            </a:r>
          </a:p>
          <a:p>
            <a:pPr lvl="1">
              <a:defRPr/>
            </a:pPr>
            <a:r>
              <a:rPr lang="en-US" sz="2199" dirty="0"/>
              <a:t>Prime contractor submitting a Subcontractor “assertion of commerciality” is not meeting the requirement</a:t>
            </a:r>
          </a:p>
          <a:p>
            <a:pPr lvl="1">
              <a:defRPr/>
            </a:pPr>
            <a:r>
              <a:rPr lang="en-US" sz="2199" dirty="0"/>
              <a:t>Prime Contractor shall perform price analysis on the subcontractor</a:t>
            </a:r>
          </a:p>
          <a:p>
            <a:pPr lvl="1">
              <a:defRPr/>
            </a:pPr>
            <a:r>
              <a:rPr lang="en-US" sz="2199" dirty="0"/>
              <a:t>PCO still has responsibility to make sure prime proposal, including CIDs is adequate and price is fair and reasonable</a:t>
            </a:r>
          </a:p>
          <a:p>
            <a:pPr>
              <a:defRPr/>
            </a:pPr>
            <a:r>
              <a:rPr lang="en-US" sz="3199" dirty="0"/>
              <a:t>Decisions, no matter who is responsible, rely heavily on Market Research</a:t>
            </a:r>
          </a:p>
          <a:p>
            <a:pPr marL="615448" lvl="1" indent="-274238">
              <a:buFont typeface="Wingdings 2"/>
              <a:buChar char=""/>
              <a:defRPr/>
            </a:pPr>
            <a:endParaRPr lang="en-US" sz="2199" dirty="0"/>
          </a:p>
          <a:p>
            <a:pPr marL="0" indent="0">
              <a:buNone/>
              <a:defRPr/>
            </a:pPr>
            <a:endParaRPr lang="en-US" sz="1799" dirty="0"/>
          </a:p>
          <a:p>
            <a:pPr marL="0" indent="0">
              <a:buNone/>
              <a:defRPr/>
            </a:pPr>
            <a:endParaRPr lang="en-US" sz="1799" dirty="0"/>
          </a:p>
        </p:txBody>
      </p:sp>
    </p:spTree>
    <p:extLst>
      <p:ext uri="{BB962C8B-B14F-4D97-AF65-F5344CB8AC3E}">
        <p14:creationId xmlns:p14="http://schemas.microsoft.com/office/powerpoint/2010/main" val="2823979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2496" y="0"/>
            <a:ext cx="8594429" cy="906992"/>
          </a:xfrm>
        </p:spPr>
        <p:txBody>
          <a:bodyPr/>
          <a:lstStyle/>
          <a:p>
            <a:r>
              <a:rPr lang="en-US" dirty="0" smtClean="0"/>
              <a:t>How to Tackle Market Research?</a:t>
            </a:r>
            <a:endParaRPr lang="en-US" dirty="0"/>
          </a:p>
        </p:txBody>
      </p:sp>
      <p:sp>
        <p:nvSpPr>
          <p:cNvPr id="3" name="Content Placeholder 2"/>
          <p:cNvSpPr>
            <a:spLocks noGrp="1"/>
          </p:cNvSpPr>
          <p:nvPr>
            <p:ph idx="1"/>
          </p:nvPr>
        </p:nvSpPr>
        <p:spPr>
          <a:xfrm>
            <a:off x="303212" y="1295400"/>
            <a:ext cx="10896600" cy="5411891"/>
          </a:xfrm>
        </p:spPr>
        <p:txBody>
          <a:bodyPr>
            <a:noAutofit/>
          </a:bodyPr>
          <a:lstStyle/>
          <a:p>
            <a:r>
              <a:rPr lang="en-US" sz="2000" dirty="0"/>
              <a:t>Prepare</a:t>
            </a:r>
          </a:p>
          <a:p>
            <a:pPr lvl="1"/>
            <a:r>
              <a:rPr lang="en-US" sz="2000" dirty="0"/>
              <a:t>Ensure an understanding of the key characteristics of the items/service you are reviewing and identify </a:t>
            </a:r>
            <a:r>
              <a:rPr lang="en-US" sz="2000" dirty="0" smtClean="0"/>
              <a:t>any data </a:t>
            </a:r>
            <a:r>
              <a:rPr lang="en-US" sz="2000" dirty="0"/>
              <a:t>necessary to support </a:t>
            </a:r>
            <a:r>
              <a:rPr lang="en-US" sz="2000" dirty="0" smtClean="0"/>
              <a:t>the commerciality </a:t>
            </a:r>
            <a:r>
              <a:rPr lang="en-US" sz="2000" dirty="0"/>
              <a:t>recommendation and price </a:t>
            </a:r>
            <a:r>
              <a:rPr lang="en-US" sz="2000" dirty="0" smtClean="0"/>
              <a:t>analyses</a:t>
            </a:r>
            <a:r>
              <a:rPr lang="en-US" sz="2000" dirty="0"/>
              <a:t>.</a:t>
            </a:r>
            <a:endParaRPr lang="en-US" sz="2000" dirty="0" smtClean="0"/>
          </a:p>
          <a:p>
            <a:pPr marL="457063" lvl="1" indent="0">
              <a:buNone/>
            </a:pPr>
            <a:endParaRPr lang="en-US" sz="2000" dirty="0"/>
          </a:p>
          <a:p>
            <a:r>
              <a:rPr lang="en-US" sz="2000" dirty="0"/>
              <a:t>Collect</a:t>
            </a:r>
          </a:p>
          <a:p>
            <a:pPr lvl="1"/>
            <a:r>
              <a:rPr lang="en-US" sz="2000" dirty="0" smtClean="0"/>
              <a:t>As many data points as possible!</a:t>
            </a:r>
          </a:p>
          <a:p>
            <a:pPr lvl="1"/>
            <a:r>
              <a:rPr lang="en-US" sz="2000" b="1" dirty="0" smtClean="0"/>
              <a:t>TRIZ</a:t>
            </a:r>
            <a:r>
              <a:rPr lang="en-US" sz="2000" dirty="0" smtClean="0"/>
              <a:t> method of problem solving</a:t>
            </a:r>
          </a:p>
          <a:p>
            <a:pPr lvl="1"/>
            <a:r>
              <a:rPr lang="en-US" sz="2000" dirty="0" smtClean="0"/>
              <a:t>CIG webpage – has a wiki page for helpful market research websites</a:t>
            </a:r>
          </a:p>
          <a:p>
            <a:pPr marL="457063" lvl="1" indent="0">
              <a:buNone/>
            </a:pPr>
            <a:endParaRPr lang="en-US" sz="2000" dirty="0"/>
          </a:p>
          <a:p>
            <a:r>
              <a:rPr lang="en-US" sz="2000" dirty="0"/>
              <a:t>Organize</a:t>
            </a:r>
          </a:p>
          <a:p>
            <a:pPr lvl="1"/>
            <a:r>
              <a:rPr lang="en-US" sz="2000" dirty="0"/>
              <a:t>Consolidate market research findings into a priority of product(s) or service(s) </a:t>
            </a:r>
            <a:r>
              <a:rPr lang="en-US" sz="2000" dirty="0" smtClean="0"/>
              <a:t>considerations, </a:t>
            </a:r>
            <a:r>
              <a:rPr lang="en-US" sz="2000" dirty="0"/>
              <a:t>relevant to the proposed commercial item </a:t>
            </a:r>
            <a:r>
              <a:rPr lang="en-US" sz="2000" dirty="0" smtClean="0"/>
              <a:t>analysis.</a:t>
            </a:r>
          </a:p>
          <a:p>
            <a:pPr lvl="1"/>
            <a:r>
              <a:rPr lang="en-US" sz="2000" dirty="0" smtClean="0"/>
              <a:t>Remember FAR </a:t>
            </a:r>
            <a:r>
              <a:rPr lang="en-US" sz="2000" dirty="0"/>
              <a:t>Part 10 requires that market research results be documented in a manner appropriate to both the size and complexity of the acquisition</a:t>
            </a:r>
            <a:r>
              <a:rPr lang="en-US" sz="2000" dirty="0" smtClean="0"/>
              <a:t>.</a:t>
            </a:r>
            <a:endParaRPr lang="en-US" sz="2000" dirty="0"/>
          </a:p>
          <a:p>
            <a:pPr lvl="1"/>
            <a:endParaRPr lang="en-US" sz="1100" dirty="0"/>
          </a:p>
          <a:p>
            <a:endParaRPr lang="en-US" sz="1200" dirty="0"/>
          </a:p>
        </p:txBody>
      </p:sp>
    </p:spTree>
    <p:extLst>
      <p:ext uri="{BB962C8B-B14F-4D97-AF65-F5344CB8AC3E}">
        <p14:creationId xmlns:p14="http://schemas.microsoft.com/office/powerpoint/2010/main" val="1782114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the Price</a:t>
            </a:r>
            <a:endParaRPr lang="en-US" dirty="0"/>
          </a:p>
        </p:txBody>
      </p:sp>
      <p:sp>
        <p:nvSpPr>
          <p:cNvPr id="3" name="Content Placeholder 2"/>
          <p:cNvSpPr>
            <a:spLocks noGrp="1"/>
          </p:cNvSpPr>
          <p:nvPr>
            <p:ph idx="1"/>
          </p:nvPr>
        </p:nvSpPr>
        <p:spPr>
          <a:xfrm>
            <a:off x="677157" y="1600677"/>
            <a:ext cx="8594429" cy="4440005"/>
          </a:xfrm>
        </p:spPr>
        <p:txBody>
          <a:bodyPr/>
          <a:lstStyle/>
          <a:p>
            <a:endParaRPr lang="en-US" dirty="0" smtClean="0"/>
          </a:p>
          <a:p>
            <a:pPr lvl="2"/>
            <a:endParaRPr lang="en-US" dirty="0"/>
          </a:p>
        </p:txBody>
      </p:sp>
      <p:sp>
        <p:nvSpPr>
          <p:cNvPr id="5" name="Content Placeholder 2"/>
          <p:cNvSpPr txBox="1">
            <a:spLocks/>
          </p:cNvSpPr>
          <p:nvPr/>
        </p:nvSpPr>
        <p:spPr>
          <a:xfrm>
            <a:off x="492414" y="1162760"/>
            <a:ext cx="8779172" cy="4877922"/>
          </a:xfrm>
          <a:prstGeom prst="rect">
            <a:avLst/>
          </a:prstGeom>
        </p:spPr>
        <p:txBody>
          <a:bodyPr vert="horz" lIns="91416" tIns="45708" rIns="91416" bIns="45708"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r>
              <a:rPr lang="en-US" sz="1400" dirty="0">
                <a:solidFill>
                  <a:prstClr val="black"/>
                </a:solidFill>
                <a:cs typeface="Arial" panose="020B0604020202020204" pitchFamily="34" charset="0"/>
              </a:rPr>
              <a:t>Evaluate price, not cost</a:t>
            </a:r>
          </a:p>
          <a:p>
            <a:pPr lvl="1">
              <a:defRPr/>
            </a:pPr>
            <a:r>
              <a:rPr lang="en-US" sz="1400" dirty="0">
                <a:solidFill>
                  <a:prstClr val="black"/>
                </a:solidFill>
                <a:cs typeface="Arial" panose="020B0604020202020204" pitchFamily="34" charset="0"/>
              </a:rPr>
              <a:t>Cost plus a certain profit is not the F&amp;R way to look at commercial pricing</a:t>
            </a:r>
          </a:p>
          <a:p>
            <a:pPr lvl="1">
              <a:defRPr/>
            </a:pPr>
            <a:r>
              <a:rPr lang="en-US" sz="1400" dirty="0">
                <a:solidFill>
                  <a:prstClr val="black"/>
                </a:solidFill>
                <a:cs typeface="Arial" panose="020B0604020202020204" pitchFamily="34" charset="0"/>
              </a:rPr>
              <a:t>PB&amp;J example</a:t>
            </a:r>
          </a:p>
          <a:p>
            <a:pPr>
              <a:defRPr/>
            </a:pPr>
            <a:r>
              <a:rPr lang="en-US" sz="1400" dirty="0"/>
              <a:t>Price Analysis Techniques</a:t>
            </a:r>
          </a:p>
          <a:p>
            <a:pPr lvl="1">
              <a:defRPr/>
            </a:pPr>
            <a:r>
              <a:rPr lang="en-US" sz="1200" dirty="0"/>
              <a:t>Comparison to other prices received from other companies</a:t>
            </a:r>
          </a:p>
          <a:p>
            <a:pPr lvl="1">
              <a:defRPr/>
            </a:pPr>
            <a:r>
              <a:rPr lang="en-US" sz="1200" dirty="0"/>
              <a:t>Comparison to historic prices paid</a:t>
            </a:r>
          </a:p>
          <a:p>
            <a:pPr lvl="1">
              <a:defRPr/>
            </a:pPr>
            <a:r>
              <a:rPr lang="en-US" sz="1200" dirty="0"/>
              <a:t>Parametric estimating methods</a:t>
            </a:r>
          </a:p>
          <a:p>
            <a:pPr lvl="1">
              <a:defRPr/>
            </a:pPr>
            <a:r>
              <a:rPr lang="en-US" sz="1200" dirty="0"/>
              <a:t>Government cost estimates</a:t>
            </a:r>
          </a:p>
          <a:p>
            <a:pPr lvl="1">
              <a:defRPr/>
            </a:pPr>
            <a:r>
              <a:rPr lang="en-US" sz="1200" dirty="0"/>
              <a:t>Market research on same or similar items (NDAA 2017 – required)</a:t>
            </a:r>
          </a:p>
          <a:p>
            <a:pPr lvl="1">
              <a:defRPr/>
            </a:pPr>
            <a:r>
              <a:rPr lang="en-US" sz="1200" dirty="0"/>
              <a:t>Data other than certified cost or pricing data</a:t>
            </a:r>
          </a:p>
          <a:p>
            <a:pPr lvl="1">
              <a:defRPr/>
            </a:pPr>
            <a:r>
              <a:rPr lang="en-US" sz="1200" dirty="0"/>
              <a:t>Value based pricing (NDAA 2017 – allowable)</a:t>
            </a:r>
          </a:p>
          <a:p>
            <a:pPr>
              <a:defRPr/>
            </a:pPr>
            <a:endParaRPr lang="en-US" sz="1400" dirty="0"/>
          </a:p>
          <a:p>
            <a:pPr>
              <a:defRPr/>
            </a:pPr>
            <a:r>
              <a:rPr lang="en-US" sz="1400" dirty="0"/>
              <a:t>What we do (CIG)</a:t>
            </a:r>
          </a:p>
          <a:p>
            <a:pPr lvl="1">
              <a:defRPr/>
            </a:pPr>
            <a:r>
              <a:rPr lang="en-US" sz="1400" dirty="0"/>
              <a:t>Use as many as possible</a:t>
            </a:r>
          </a:p>
          <a:p>
            <a:pPr lvl="1">
              <a:defRPr/>
            </a:pPr>
            <a:r>
              <a:rPr lang="en-US" sz="1400" dirty="0"/>
              <a:t>Be a Problem-Solver/Magician/</a:t>
            </a:r>
            <a:r>
              <a:rPr lang="en-US" sz="1400" dirty="0" err="1"/>
              <a:t>Guesstimator</a:t>
            </a:r>
            <a:r>
              <a:rPr lang="en-US" sz="1400" dirty="0"/>
              <a:t>/Artist</a:t>
            </a:r>
          </a:p>
          <a:p>
            <a:pPr lvl="1">
              <a:defRPr/>
            </a:pPr>
            <a:r>
              <a:rPr lang="en-US" sz="1400" dirty="0"/>
              <a:t>Leverage commerciality with Pricing (Targeting System)</a:t>
            </a:r>
          </a:p>
        </p:txBody>
      </p:sp>
      <p:sp>
        <p:nvSpPr>
          <p:cNvPr id="4" name="Rectangle 3"/>
          <p:cNvSpPr/>
          <p:nvPr/>
        </p:nvSpPr>
        <p:spPr>
          <a:xfrm>
            <a:off x="1217612" y="3820679"/>
            <a:ext cx="4961233" cy="265542"/>
          </a:xfrm>
          <a:prstGeom prst="rect">
            <a:avLst/>
          </a:prstGeom>
          <a:solidFill>
            <a:srgbClr val="96D141">
              <a:alpha val="3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150972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45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p:nvPr/>
        </p:nvPicPr>
        <p:blipFill rotWithShape="1">
          <a:blip r:embed="rId3" cstate="email">
            <a:extLst>
              <a:ext uri="{28A0092B-C50C-407E-A947-70E740481C1C}">
                <a14:useLocalDpi xmlns:a14="http://schemas.microsoft.com/office/drawing/2010/main"/>
              </a:ext>
            </a:extLst>
          </a:blip>
          <a:srcRect/>
          <a:stretch/>
        </p:blipFill>
        <p:spPr bwMode="auto">
          <a:xfrm>
            <a:off x="2361584" y="1989407"/>
            <a:ext cx="7389475" cy="4334439"/>
          </a:xfrm>
          <a:prstGeom prst="rect">
            <a:avLst/>
          </a:prstGeom>
          <a:ln>
            <a:noFill/>
          </a:ln>
          <a:extLst>
            <a:ext uri="{53640926-AAD7-44d8-BBD7-CCE9431645EC}">
              <a14:shadowObscured xmlns="" xmlns:a14="http://schemas.microsoft.com/office/drawing/2010/main"/>
            </a:ext>
          </a:extLst>
        </p:spPr>
      </p:pic>
      <p:sp>
        <p:nvSpPr>
          <p:cNvPr id="14" name="TextBox 13"/>
          <p:cNvSpPr txBox="1"/>
          <p:nvPr/>
        </p:nvSpPr>
        <p:spPr>
          <a:xfrm>
            <a:off x="8151277" y="4641944"/>
            <a:ext cx="2485575" cy="89232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defTabSz="914126">
              <a:defRPr/>
            </a:pPr>
            <a:r>
              <a:rPr lang="en-US" sz="1600" b="1" u="sng" dirty="0">
                <a:solidFill>
                  <a:prstClr val="black"/>
                </a:solidFill>
                <a:latin typeface="Arial" panose="020B0604020202020204" pitchFamily="34" charset="0"/>
              </a:rPr>
              <a:t>Philadelphia, PA</a:t>
            </a:r>
          </a:p>
          <a:p>
            <a:pPr defTabSz="914126">
              <a:defRPr/>
            </a:pPr>
            <a:r>
              <a:rPr lang="en-US" sz="1200" b="1" dirty="0">
                <a:solidFill>
                  <a:prstClr val="black"/>
                </a:solidFill>
                <a:latin typeface="Arial" panose="020B0604020202020204" pitchFamily="34" charset="0"/>
              </a:rPr>
              <a:t>Markets: Naval Transport &amp; Equipment, Troop Supply (Shelters, Personal Equipment)</a:t>
            </a:r>
          </a:p>
        </p:txBody>
      </p:sp>
      <p:sp>
        <p:nvSpPr>
          <p:cNvPr id="3" name="Title 2"/>
          <p:cNvSpPr>
            <a:spLocks noGrp="1"/>
          </p:cNvSpPr>
          <p:nvPr>
            <p:ph type="title"/>
          </p:nvPr>
        </p:nvSpPr>
        <p:spPr>
          <a:xfrm>
            <a:off x="4338300" y="244996"/>
            <a:ext cx="7625953" cy="634604"/>
          </a:xfrm>
        </p:spPr>
        <p:txBody>
          <a:bodyPr>
            <a:normAutofit/>
          </a:bodyPr>
          <a:lstStyle/>
          <a:p>
            <a:r>
              <a:rPr lang="en-US" sz="3199" dirty="0"/>
              <a:t>CIG Teams &amp; Locations</a:t>
            </a:r>
          </a:p>
        </p:txBody>
      </p:sp>
      <p:sp>
        <p:nvSpPr>
          <p:cNvPr id="10" name="TextBox 9"/>
          <p:cNvSpPr txBox="1"/>
          <p:nvPr/>
        </p:nvSpPr>
        <p:spPr>
          <a:xfrm>
            <a:off x="5111883" y="1215748"/>
            <a:ext cx="2696331" cy="70770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defTabSz="914126">
              <a:defRPr/>
            </a:pPr>
            <a:r>
              <a:rPr lang="en-US" sz="1600" b="1" u="sng" dirty="0">
                <a:solidFill>
                  <a:prstClr val="black"/>
                </a:solidFill>
                <a:latin typeface="Arial" panose="020B0604020202020204" pitchFamily="34" charset="0"/>
              </a:rPr>
              <a:t>Indianapolis, IN</a:t>
            </a:r>
          </a:p>
          <a:p>
            <a:pPr defTabSz="914126">
              <a:defRPr/>
            </a:pPr>
            <a:r>
              <a:rPr lang="en-US" sz="1200" b="1" dirty="0">
                <a:solidFill>
                  <a:prstClr val="black"/>
                </a:solidFill>
                <a:latin typeface="Arial" panose="020B0604020202020204" pitchFamily="34" charset="0"/>
              </a:rPr>
              <a:t>Markets: Automotive, Aeronautics, Aircraft Engines</a:t>
            </a:r>
          </a:p>
        </p:txBody>
      </p:sp>
      <p:cxnSp>
        <p:nvCxnSpPr>
          <p:cNvPr id="11" name="Straight Connector 10"/>
          <p:cNvCxnSpPr/>
          <p:nvPr/>
        </p:nvCxnSpPr>
        <p:spPr>
          <a:xfrm>
            <a:off x="6435702" y="1932947"/>
            <a:ext cx="834203" cy="1935866"/>
          </a:xfrm>
          <a:prstGeom prst="line">
            <a:avLst/>
          </a:prstGeom>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7833847" y="5974144"/>
            <a:ext cx="2855482" cy="523084"/>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defTabSz="914126">
              <a:defRPr/>
            </a:pPr>
            <a:r>
              <a:rPr lang="en-US" sz="1600" b="1" u="sng" dirty="0">
                <a:solidFill>
                  <a:prstClr val="black"/>
                </a:solidFill>
                <a:latin typeface="Arial" panose="020B0604020202020204" pitchFamily="34" charset="0"/>
              </a:rPr>
              <a:t>St. Petersburg, FL</a:t>
            </a:r>
            <a:endParaRPr lang="en-US" sz="1200" b="1" dirty="0">
              <a:solidFill>
                <a:prstClr val="black"/>
              </a:solidFill>
              <a:latin typeface="Arial" panose="020B0604020202020204" pitchFamily="34" charset="0"/>
            </a:endParaRPr>
          </a:p>
          <a:p>
            <a:pPr defTabSz="914126">
              <a:defRPr/>
            </a:pPr>
            <a:r>
              <a:rPr lang="en-US" sz="1200" b="1" dirty="0">
                <a:solidFill>
                  <a:prstClr val="black"/>
                </a:solidFill>
                <a:latin typeface="Arial" panose="020B0604020202020204" pitchFamily="34" charset="0"/>
              </a:rPr>
              <a:t>Markets: Vehicles, Weapons, Ammo</a:t>
            </a:r>
          </a:p>
        </p:txBody>
      </p:sp>
      <p:sp>
        <p:nvSpPr>
          <p:cNvPr id="13" name="TextBox 12"/>
          <p:cNvSpPr txBox="1"/>
          <p:nvPr/>
        </p:nvSpPr>
        <p:spPr>
          <a:xfrm>
            <a:off x="8013912" y="1213946"/>
            <a:ext cx="2618685" cy="70770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defTabSz="914126">
              <a:defRPr/>
            </a:pPr>
            <a:r>
              <a:rPr lang="en-US" sz="1600" b="1" u="sng" dirty="0">
                <a:solidFill>
                  <a:prstClr val="black"/>
                </a:solidFill>
                <a:latin typeface="Arial" panose="020B0604020202020204" pitchFamily="34" charset="0"/>
              </a:rPr>
              <a:t>Boston, MA</a:t>
            </a:r>
          </a:p>
          <a:p>
            <a:pPr defTabSz="914126">
              <a:defRPr/>
            </a:pPr>
            <a:r>
              <a:rPr lang="en-US" sz="1200" b="1" dirty="0">
                <a:solidFill>
                  <a:prstClr val="black"/>
                </a:solidFill>
                <a:latin typeface="Arial" panose="020B0604020202020204" pitchFamily="34" charset="0"/>
              </a:rPr>
              <a:t>Markets: Services (MRO),</a:t>
            </a:r>
          </a:p>
          <a:p>
            <a:pPr defTabSz="914126">
              <a:defRPr/>
            </a:pPr>
            <a:r>
              <a:rPr lang="en-US" sz="1200" b="1" dirty="0">
                <a:solidFill>
                  <a:prstClr val="black"/>
                </a:solidFill>
                <a:latin typeface="Arial" panose="020B0604020202020204" pitchFamily="34" charset="0"/>
              </a:rPr>
              <a:t>Chemicals and Materials</a:t>
            </a:r>
          </a:p>
        </p:txBody>
      </p:sp>
      <p:sp>
        <p:nvSpPr>
          <p:cNvPr id="15" name="TextBox 14"/>
          <p:cNvSpPr txBox="1"/>
          <p:nvPr/>
        </p:nvSpPr>
        <p:spPr>
          <a:xfrm>
            <a:off x="1758083" y="1213946"/>
            <a:ext cx="3257550" cy="70770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defTabSz="914126">
              <a:defRPr/>
            </a:pPr>
            <a:r>
              <a:rPr lang="en-US" sz="1600" b="1" u="sng" dirty="0">
                <a:solidFill>
                  <a:prstClr val="black"/>
                </a:solidFill>
                <a:latin typeface="Arial" panose="020B0604020202020204" pitchFamily="34" charset="0"/>
              </a:rPr>
              <a:t>Denver, CO</a:t>
            </a:r>
          </a:p>
          <a:p>
            <a:pPr defTabSz="914126">
              <a:defRPr/>
            </a:pPr>
            <a:r>
              <a:rPr lang="en-US" sz="1200" b="1" dirty="0">
                <a:solidFill>
                  <a:prstClr val="black"/>
                </a:solidFill>
                <a:latin typeface="Arial" panose="020B0604020202020204" pitchFamily="34" charset="0"/>
              </a:rPr>
              <a:t>Markets: Space (Spacecraft and Lift), C4I (Systems, Cyber and Services), UAS</a:t>
            </a:r>
          </a:p>
        </p:txBody>
      </p:sp>
      <p:sp>
        <p:nvSpPr>
          <p:cNvPr id="16" name="TextBox 15"/>
          <p:cNvSpPr txBox="1"/>
          <p:nvPr/>
        </p:nvSpPr>
        <p:spPr>
          <a:xfrm>
            <a:off x="1617066" y="5968994"/>
            <a:ext cx="3012639" cy="523084"/>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defTabSz="914126">
              <a:defRPr/>
            </a:pPr>
            <a:r>
              <a:rPr lang="en-US" sz="1600" b="1" u="sng" dirty="0">
                <a:solidFill>
                  <a:prstClr val="black"/>
                </a:solidFill>
                <a:latin typeface="Arial" panose="020B0604020202020204" pitchFamily="34" charset="0"/>
              </a:rPr>
              <a:t>Phoenix, AZ</a:t>
            </a:r>
          </a:p>
          <a:p>
            <a:pPr defTabSz="914126">
              <a:defRPr/>
            </a:pPr>
            <a:r>
              <a:rPr lang="en-US" sz="1200" b="1" dirty="0">
                <a:solidFill>
                  <a:prstClr val="black"/>
                </a:solidFill>
                <a:latin typeface="Arial" panose="020B0604020202020204" pitchFamily="34" charset="0"/>
              </a:rPr>
              <a:t>Markets: Heavy Machinery, Missiles</a:t>
            </a:r>
          </a:p>
        </p:txBody>
      </p:sp>
      <p:cxnSp>
        <p:nvCxnSpPr>
          <p:cNvPr id="17" name="Straight Connector 16"/>
          <p:cNvCxnSpPr/>
          <p:nvPr/>
        </p:nvCxnSpPr>
        <p:spPr>
          <a:xfrm>
            <a:off x="3370353" y="1927297"/>
            <a:ext cx="1564852" cy="1947165"/>
          </a:xfrm>
          <a:prstGeom prst="line">
            <a:avLst/>
          </a:prstGeom>
          <a:ln/>
        </p:spPr>
        <p:style>
          <a:lnRef idx="1">
            <a:schemeClr val="dk1"/>
          </a:lnRef>
          <a:fillRef idx="0">
            <a:schemeClr val="dk1"/>
          </a:fillRef>
          <a:effectRef idx="0">
            <a:schemeClr val="dk1"/>
          </a:effectRef>
          <a:fontRef idx="minor">
            <a:schemeClr val="tx1"/>
          </a:fontRef>
        </p:style>
      </p:cxnSp>
      <p:cxnSp>
        <p:nvCxnSpPr>
          <p:cNvPr id="18" name="Straight Connector 17"/>
          <p:cNvCxnSpPr>
            <a:stCxn id="16" idx="0"/>
          </p:cNvCxnSpPr>
          <p:nvPr/>
        </p:nvCxnSpPr>
        <p:spPr>
          <a:xfrm flipV="1">
            <a:off x="3123386" y="4913416"/>
            <a:ext cx="918561" cy="1055580"/>
          </a:xfrm>
          <a:prstGeom prst="line">
            <a:avLst/>
          </a:prstGeom>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a:off x="9156380" y="1926866"/>
            <a:ext cx="203566" cy="1446994"/>
          </a:xfrm>
          <a:prstGeom prst="line">
            <a:avLst/>
          </a:prstGeom>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8661460" y="3837198"/>
            <a:ext cx="905962" cy="795329"/>
          </a:xfrm>
          <a:prstGeom prst="line">
            <a:avLst/>
          </a:prstGeom>
          <a:ln/>
        </p:spPr>
        <p:style>
          <a:lnRef idx="1">
            <a:schemeClr val="dk1"/>
          </a:lnRef>
          <a:fillRef idx="0">
            <a:schemeClr val="dk1"/>
          </a:fillRef>
          <a:effectRef idx="0">
            <a:schemeClr val="dk1"/>
          </a:effectRef>
          <a:fontRef idx="minor">
            <a:schemeClr val="tx1"/>
          </a:fontRef>
        </p:style>
      </p:cxnSp>
      <p:cxnSp>
        <p:nvCxnSpPr>
          <p:cNvPr id="21" name="Straight Connector 20"/>
          <p:cNvCxnSpPr>
            <a:stCxn id="12" idx="0"/>
          </p:cNvCxnSpPr>
          <p:nvPr/>
        </p:nvCxnSpPr>
        <p:spPr>
          <a:xfrm flipH="1" flipV="1">
            <a:off x="7730613" y="5736269"/>
            <a:ext cx="1530976" cy="237877"/>
          </a:xfrm>
          <a:prstGeom prst="line">
            <a:avLst/>
          </a:prstGeom>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207764" y="2390180"/>
            <a:ext cx="2073393" cy="2800038"/>
          </a:xfrm>
          <a:prstGeom prst="rect">
            <a:avLst/>
          </a:prstGeom>
          <a:noFill/>
        </p:spPr>
        <p:txBody>
          <a:bodyPr wrap="square" rtlCol="0">
            <a:spAutoFit/>
          </a:bodyPr>
          <a:lstStyle/>
          <a:p>
            <a:pPr defTabSz="914126">
              <a:defRPr/>
            </a:pPr>
            <a:r>
              <a:rPr lang="en-US" sz="1600" u="sng" dirty="0">
                <a:solidFill>
                  <a:prstClr val="black"/>
                </a:solidFill>
                <a:latin typeface="Calibri"/>
              </a:rPr>
              <a:t>CIG staff</a:t>
            </a:r>
          </a:p>
          <a:p>
            <a:pPr defTabSz="914126">
              <a:defRPr/>
            </a:pPr>
            <a:endParaRPr lang="en-US" sz="1600" dirty="0">
              <a:solidFill>
                <a:prstClr val="black"/>
              </a:solidFill>
              <a:latin typeface="Calibri"/>
            </a:endParaRPr>
          </a:p>
          <a:p>
            <a:pPr defTabSz="914126">
              <a:defRPr/>
            </a:pPr>
            <a:r>
              <a:rPr lang="en-US" sz="1600" dirty="0">
                <a:solidFill>
                  <a:prstClr val="black"/>
                </a:solidFill>
                <a:latin typeface="Calibri"/>
              </a:rPr>
              <a:t>Price/Cost Analysts: 37</a:t>
            </a:r>
          </a:p>
          <a:p>
            <a:pPr defTabSz="914126">
              <a:defRPr/>
            </a:pPr>
            <a:endParaRPr lang="en-US" sz="1600" dirty="0">
              <a:solidFill>
                <a:prstClr val="black"/>
              </a:solidFill>
              <a:latin typeface="Calibri"/>
            </a:endParaRPr>
          </a:p>
          <a:p>
            <a:pPr defTabSz="914126">
              <a:defRPr/>
            </a:pPr>
            <a:r>
              <a:rPr lang="en-US" sz="1600" dirty="0">
                <a:solidFill>
                  <a:prstClr val="black"/>
                </a:solidFill>
                <a:latin typeface="Calibri"/>
              </a:rPr>
              <a:t>Engineers: 20</a:t>
            </a:r>
          </a:p>
          <a:p>
            <a:pPr defTabSz="914126">
              <a:defRPr/>
            </a:pPr>
            <a:endParaRPr lang="en-US" sz="1600" dirty="0">
              <a:solidFill>
                <a:prstClr val="black"/>
              </a:solidFill>
              <a:latin typeface="Calibri"/>
            </a:endParaRPr>
          </a:p>
          <a:p>
            <a:pPr defTabSz="914126">
              <a:defRPr/>
            </a:pPr>
            <a:r>
              <a:rPr lang="en-US" sz="1600" dirty="0">
                <a:solidFill>
                  <a:prstClr val="black"/>
                </a:solidFill>
                <a:latin typeface="Calibri"/>
              </a:rPr>
              <a:t>Management </a:t>
            </a:r>
          </a:p>
          <a:p>
            <a:pPr defTabSz="914126">
              <a:defRPr/>
            </a:pPr>
            <a:r>
              <a:rPr lang="en-US" sz="1600" dirty="0">
                <a:solidFill>
                  <a:prstClr val="black"/>
                </a:solidFill>
                <a:latin typeface="Calibri"/>
              </a:rPr>
              <a:t>Analysts:  1</a:t>
            </a:r>
          </a:p>
          <a:p>
            <a:pPr defTabSz="914126">
              <a:defRPr/>
            </a:pPr>
            <a:endParaRPr lang="en-US" sz="1600" dirty="0">
              <a:solidFill>
                <a:prstClr val="black"/>
              </a:solidFill>
              <a:latin typeface="Calibri"/>
            </a:endParaRPr>
          </a:p>
          <a:p>
            <a:pPr defTabSz="914126">
              <a:defRPr/>
            </a:pPr>
            <a:r>
              <a:rPr lang="en-US" sz="1600" dirty="0">
                <a:solidFill>
                  <a:prstClr val="black"/>
                </a:solidFill>
                <a:latin typeface="Calibri"/>
              </a:rPr>
              <a:t>Director:  1</a:t>
            </a:r>
          </a:p>
          <a:p>
            <a:pPr defTabSz="914126">
              <a:defRPr/>
            </a:pPr>
            <a:endParaRPr lang="en-US" sz="1600" dirty="0">
              <a:solidFill>
                <a:prstClr val="black"/>
              </a:solidFill>
              <a:latin typeface="Calibri"/>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69192" y="1438743"/>
            <a:ext cx="7092397" cy="5053335"/>
          </a:xfrm>
          <a:prstGeom prst="ellipse">
            <a:avLst/>
          </a:prstGeom>
          <a:ln w="63500" cap="rnd">
            <a:noFill/>
          </a:ln>
          <a:effectLst>
            <a:softEdge rad="927100"/>
          </a:effectLst>
        </p:spPr>
      </p:pic>
      <p:sp>
        <p:nvSpPr>
          <p:cNvPr id="2" name="TextBox 1"/>
          <p:cNvSpPr txBox="1"/>
          <p:nvPr/>
        </p:nvSpPr>
        <p:spPr>
          <a:xfrm>
            <a:off x="207764" y="5005600"/>
            <a:ext cx="590420" cy="36920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799" b="1" dirty="0">
                <a:ln w="22225">
                  <a:solidFill>
                    <a:schemeClr val="accent2"/>
                  </a:solidFill>
                  <a:prstDash val="solid"/>
                </a:ln>
                <a:solidFill>
                  <a:schemeClr val="tx1"/>
                </a:solidFill>
              </a:rPr>
              <a:t>+</a:t>
            </a:r>
            <a:r>
              <a:rPr lang="en-US" sz="1799" b="1" dirty="0" smtClean="0">
                <a:ln w="22225">
                  <a:solidFill>
                    <a:schemeClr val="accent2"/>
                  </a:solidFill>
                  <a:prstDash val="solid"/>
                </a:ln>
                <a:solidFill>
                  <a:schemeClr val="tx1"/>
                </a:solidFill>
              </a:rPr>
              <a:t>5</a:t>
            </a:r>
            <a:endParaRPr lang="en-US" sz="1799" b="1" dirty="0">
              <a:ln w="22225">
                <a:solidFill>
                  <a:schemeClr val="accent2"/>
                </a:solidFill>
                <a:prstDash val="solid"/>
              </a:ln>
              <a:solidFill>
                <a:schemeClr val="tx1"/>
              </a:solidFill>
            </a:endParaRPr>
          </a:p>
        </p:txBody>
      </p:sp>
    </p:spTree>
    <p:extLst>
      <p:ext uri="{BB962C8B-B14F-4D97-AF65-F5344CB8AC3E}">
        <p14:creationId xmlns:p14="http://schemas.microsoft.com/office/powerpoint/2010/main" val="918992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9212" y="76200"/>
            <a:ext cx="7324447" cy="754790"/>
          </a:xfrm>
        </p:spPr>
        <p:txBody>
          <a:bodyPr>
            <a:normAutofit/>
          </a:bodyPr>
          <a:lstStyle/>
          <a:p>
            <a:r>
              <a:rPr lang="en-US" sz="3599" dirty="0"/>
              <a:t>Commercial Item Database</a:t>
            </a:r>
          </a:p>
        </p:txBody>
      </p:sp>
      <p:sp>
        <p:nvSpPr>
          <p:cNvPr id="4" name="Text Placeholder 3"/>
          <p:cNvSpPr>
            <a:spLocks noGrp="1"/>
          </p:cNvSpPr>
          <p:nvPr>
            <p:ph type="body" sz="half" idx="2"/>
          </p:nvPr>
        </p:nvSpPr>
        <p:spPr>
          <a:xfrm>
            <a:off x="677156" y="1216191"/>
            <a:ext cx="5722055" cy="5032209"/>
          </a:xfrm>
        </p:spPr>
        <p:txBody>
          <a:bodyPr>
            <a:noAutofit/>
          </a:bodyPr>
          <a:lstStyle/>
          <a:p>
            <a:pPr marL="342797" indent="-342797">
              <a:buClr>
                <a:srgbClr val="5FCBEF"/>
              </a:buClr>
              <a:buFont typeface="Wingdings 3" charset="2"/>
              <a:buChar char=""/>
            </a:pPr>
            <a:r>
              <a:rPr lang="en-US" sz="1800" dirty="0">
                <a:solidFill>
                  <a:prstClr val="black">
                    <a:lumMod val="75000"/>
                    <a:lumOff val="25000"/>
                  </a:prstClr>
                </a:solidFill>
                <a:latin typeface="Arial" panose="020B0604020202020204" pitchFamily="34" charset="0"/>
                <a:cs typeface="Arial" panose="020B0604020202020204" pitchFamily="34" charset="0"/>
              </a:rPr>
              <a:t>Currently maintained in Excel format</a:t>
            </a:r>
          </a:p>
          <a:p>
            <a:pPr marL="342797" indent="-342797">
              <a:buClr>
                <a:srgbClr val="5FCBEF"/>
              </a:buClr>
              <a:buFont typeface="Wingdings 3" charset="2"/>
              <a:buChar char=""/>
            </a:pPr>
            <a:r>
              <a:rPr lang="en-US" sz="1800" dirty="0">
                <a:solidFill>
                  <a:prstClr val="black">
                    <a:lumMod val="75000"/>
                    <a:lumOff val="25000"/>
                  </a:prstClr>
                </a:solidFill>
                <a:latin typeface="Arial" panose="020B0604020202020204" pitchFamily="34" charset="0"/>
                <a:cs typeface="Arial" panose="020B0604020202020204" pitchFamily="34" charset="0"/>
              </a:rPr>
              <a:t>DPC is exploring the next version of the database</a:t>
            </a:r>
          </a:p>
          <a:p>
            <a:pPr marL="342797" indent="-342797">
              <a:buClr>
                <a:srgbClr val="5FCBEF"/>
              </a:buClr>
              <a:buFont typeface="Wingdings 3" charset="2"/>
              <a:buChar char=""/>
            </a:pPr>
            <a:r>
              <a:rPr lang="en-US" sz="1800" dirty="0">
                <a:solidFill>
                  <a:prstClr val="black">
                    <a:lumMod val="75000"/>
                    <a:lumOff val="25000"/>
                  </a:prstClr>
                </a:solidFill>
                <a:latin typeface="Arial" panose="020B0604020202020204" pitchFamily="34" charset="0"/>
                <a:cs typeface="Arial" panose="020B0604020202020204" pitchFamily="34" charset="0"/>
              </a:rPr>
              <a:t>More than 18,000</a:t>
            </a:r>
            <a:r>
              <a:rPr lang="en-US" sz="1800" dirty="0">
                <a:solidFill>
                  <a:srgbClr val="FF0000"/>
                </a:solidFill>
                <a:latin typeface="Arial" panose="020B0604020202020204" pitchFamily="34" charset="0"/>
                <a:cs typeface="Arial" panose="020B0604020202020204" pitchFamily="34" charset="0"/>
              </a:rPr>
              <a:t> </a:t>
            </a:r>
            <a:r>
              <a:rPr lang="en-US" sz="1800" dirty="0">
                <a:solidFill>
                  <a:prstClr val="black">
                    <a:lumMod val="75000"/>
                    <a:lumOff val="25000"/>
                  </a:prstClr>
                </a:solidFill>
                <a:latin typeface="Arial" panose="020B0604020202020204" pitchFamily="34" charset="0"/>
                <a:cs typeface="Arial" panose="020B0604020202020204" pitchFamily="34" charset="0"/>
              </a:rPr>
              <a:t>parts – and growing</a:t>
            </a:r>
          </a:p>
          <a:p>
            <a:pPr marL="342797" indent="-342797">
              <a:buClr>
                <a:srgbClr val="5FCBEF"/>
              </a:buClr>
              <a:buFont typeface="Wingdings 3" charset="2"/>
              <a:buChar char=""/>
            </a:pPr>
            <a:r>
              <a:rPr lang="en-US" sz="1800" dirty="0">
                <a:solidFill>
                  <a:prstClr val="black">
                    <a:lumMod val="75000"/>
                    <a:lumOff val="25000"/>
                  </a:prstClr>
                </a:solidFill>
                <a:latin typeface="Arial" panose="020B0604020202020204" pitchFamily="34" charset="0"/>
                <a:cs typeface="Arial" panose="020B0604020202020204" pitchFamily="34" charset="0"/>
              </a:rPr>
              <a:t>Not all-inclusive (but we’re working on that)</a:t>
            </a:r>
          </a:p>
          <a:p>
            <a:pPr marL="342797" indent="-342797">
              <a:buClr>
                <a:srgbClr val="5FCBEF"/>
              </a:buClr>
              <a:buFont typeface="Wingdings 3" charset="2"/>
              <a:buChar char=""/>
            </a:pPr>
            <a:r>
              <a:rPr lang="en-US" sz="1800" dirty="0">
                <a:solidFill>
                  <a:prstClr val="black">
                    <a:lumMod val="75000"/>
                    <a:lumOff val="25000"/>
                  </a:prstClr>
                </a:solidFill>
                <a:latin typeface="Arial" panose="020B0604020202020204" pitchFamily="34" charset="0"/>
                <a:cs typeface="Arial" panose="020B0604020202020204" pitchFamily="34" charset="0"/>
              </a:rPr>
              <a:t>Sources of data:</a:t>
            </a:r>
          </a:p>
          <a:p>
            <a:pPr marL="742727" lvl="1" indent="-285664">
              <a:buClr>
                <a:srgbClr val="5FCBEF"/>
              </a:buClr>
              <a:buFont typeface="Wingdings 3" charset="2"/>
              <a:buChar char=""/>
            </a:pPr>
            <a:r>
              <a:rPr lang="en-US" sz="1800" dirty="0">
                <a:solidFill>
                  <a:prstClr val="black">
                    <a:lumMod val="75000"/>
                    <a:lumOff val="25000"/>
                  </a:prstClr>
                </a:solidFill>
                <a:latin typeface="Arial" panose="020B0604020202020204" pitchFamily="34" charset="0"/>
                <a:cs typeface="Arial" panose="020B0604020202020204" pitchFamily="34" charset="0"/>
              </a:rPr>
              <a:t>Commercial Item </a:t>
            </a:r>
            <a:r>
              <a:rPr lang="en-US" sz="1800" dirty="0">
                <a:solidFill>
                  <a:srgbClr val="0070C0"/>
                </a:solidFill>
                <a:latin typeface="Arial" panose="020B0604020202020204" pitchFamily="34" charset="0"/>
                <a:cs typeface="Arial" panose="020B0604020202020204" pitchFamily="34" charset="0"/>
              </a:rPr>
              <a:t>Determinations</a:t>
            </a:r>
            <a:r>
              <a:rPr lang="en-US" sz="1800" dirty="0">
                <a:solidFill>
                  <a:prstClr val="black">
                    <a:lumMod val="75000"/>
                    <a:lumOff val="25000"/>
                  </a:prstClr>
                </a:solidFill>
                <a:latin typeface="Arial" panose="020B0604020202020204" pitchFamily="34" charset="0"/>
                <a:cs typeface="Arial" panose="020B0604020202020204" pitchFamily="34" charset="0"/>
              </a:rPr>
              <a:t> by Procuring Contracting Officers</a:t>
            </a:r>
          </a:p>
          <a:p>
            <a:pPr marL="742727" lvl="1" indent="-285664">
              <a:buClr>
                <a:srgbClr val="5FCBEF"/>
              </a:buClr>
              <a:buFont typeface="Wingdings 3" charset="2"/>
              <a:buChar char=""/>
            </a:pPr>
            <a:r>
              <a:rPr lang="en-US" sz="1800" dirty="0">
                <a:solidFill>
                  <a:prstClr val="black">
                    <a:lumMod val="75000"/>
                    <a:lumOff val="25000"/>
                  </a:prstClr>
                </a:solidFill>
                <a:latin typeface="Arial" panose="020B0604020202020204" pitchFamily="34" charset="0"/>
                <a:cs typeface="Arial" panose="020B0604020202020204" pitchFamily="34" charset="0"/>
              </a:rPr>
              <a:t>Commercial Item </a:t>
            </a:r>
            <a:r>
              <a:rPr lang="en-US" sz="1800" dirty="0">
                <a:solidFill>
                  <a:srgbClr val="0070C0"/>
                </a:solidFill>
                <a:latin typeface="Arial" panose="020B0604020202020204" pitchFamily="34" charset="0"/>
                <a:cs typeface="Arial" panose="020B0604020202020204" pitchFamily="34" charset="0"/>
              </a:rPr>
              <a:t>Recommendations</a:t>
            </a:r>
            <a:r>
              <a:rPr lang="en-US" sz="1800" dirty="0">
                <a:solidFill>
                  <a:prstClr val="black">
                    <a:lumMod val="75000"/>
                    <a:lumOff val="25000"/>
                  </a:prstClr>
                </a:solidFill>
                <a:latin typeface="Arial" panose="020B0604020202020204" pitchFamily="34" charset="0"/>
                <a:cs typeface="Arial" panose="020B0604020202020204" pitchFamily="34" charset="0"/>
              </a:rPr>
              <a:t> by CIG personnel</a:t>
            </a:r>
          </a:p>
          <a:p>
            <a:pPr marL="742727" lvl="1" indent="-285664">
              <a:buClr>
                <a:srgbClr val="5FCBEF"/>
              </a:buClr>
              <a:buFont typeface="Wingdings 3" charset="2"/>
              <a:buChar char=""/>
            </a:pPr>
            <a:r>
              <a:rPr lang="en-US" sz="1800" dirty="0">
                <a:solidFill>
                  <a:prstClr val="black">
                    <a:lumMod val="75000"/>
                    <a:lumOff val="25000"/>
                  </a:prstClr>
                </a:solidFill>
                <a:latin typeface="Arial" panose="020B0604020202020204" pitchFamily="34" charset="0"/>
                <a:cs typeface="Arial" panose="020B0604020202020204" pitchFamily="34" charset="0"/>
              </a:rPr>
              <a:t>Will incorporate new Commercial Item Determinations performed by the CIG</a:t>
            </a:r>
            <a:endParaRPr lang="en-US" sz="1800" dirty="0">
              <a:solidFill>
                <a:prstClr val="black">
                  <a:lumMod val="75000"/>
                  <a:lumOff val="25000"/>
                </a:prstClr>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3657" y="1244982"/>
            <a:ext cx="3435893" cy="467107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507175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867" y="228600"/>
            <a:ext cx="3860609" cy="660228"/>
          </a:xfrm>
        </p:spPr>
        <p:txBody>
          <a:bodyPr>
            <a:normAutofit fontScale="90000"/>
          </a:bodyPr>
          <a:lstStyle/>
          <a:p>
            <a:r>
              <a:rPr lang="en-US" dirty="0" smtClean="0"/>
              <a:t>Today’s CIG</a:t>
            </a:r>
            <a:endParaRPr lang="en-US" dirty="0"/>
          </a:p>
        </p:txBody>
      </p:sp>
      <p:sp>
        <p:nvSpPr>
          <p:cNvPr id="3" name="Content Placeholder 2"/>
          <p:cNvSpPr>
            <a:spLocks noGrp="1"/>
          </p:cNvSpPr>
          <p:nvPr>
            <p:ph idx="1"/>
          </p:nvPr>
        </p:nvSpPr>
        <p:spPr>
          <a:xfrm>
            <a:off x="677158" y="1270562"/>
            <a:ext cx="8321623" cy="5167554"/>
          </a:xfrm>
        </p:spPr>
        <p:txBody>
          <a:bodyPr>
            <a:noAutofit/>
          </a:bodyPr>
          <a:lstStyle/>
          <a:p>
            <a:r>
              <a:rPr lang="en-US" sz="2400" b="1" u="sng" dirty="0"/>
              <a:t>Warranted Price/Cost Analysts!</a:t>
            </a:r>
          </a:p>
          <a:p>
            <a:endParaRPr lang="en-US" sz="2400" dirty="0"/>
          </a:p>
          <a:p>
            <a:r>
              <a:rPr lang="en-US" sz="2400" dirty="0"/>
              <a:t>New CIG Thresholds</a:t>
            </a:r>
          </a:p>
          <a:p>
            <a:pPr lvl="1"/>
            <a:r>
              <a:rPr lang="en-US" sz="2400" dirty="0"/>
              <a:t>Commercial Only Cases: $1 M</a:t>
            </a:r>
          </a:p>
          <a:p>
            <a:pPr lvl="1"/>
            <a:r>
              <a:rPr lang="en-US" sz="2400" dirty="0"/>
              <a:t>Commercial and Pricing Cases: $1 M</a:t>
            </a:r>
          </a:p>
          <a:p>
            <a:pPr lvl="1"/>
            <a:r>
              <a:rPr lang="en-US" sz="2400" dirty="0"/>
              <a:t>Pricing Only Cases: $2 M</a:t>
            </a:r>
          </a:p>
          <a:p>
            <a:pPr lvl="3"/>
            <a:r>
              <a:rPr lang="en-US" sz="1800" dirty="0"/>
              <a:t>CMOs can perform price analysis requests under $2M</a:t>
            </a:r>
          </a:p>
          <a:p>
            <a:pPr marL="914126" lvl="2" indent="0">
              <a:buNone/>
            </a:pPr>
            <a:endParaRPr lang="en-US" sz="2000" dirty="0"/>
          </a:p>
          <a:p>
            <a:r>
              <a:rPr lang="en-US" sz="2400" dirty="0"/>
              <a:t>Send Commercial Request Form: </a:t>
            </a:r>
            <a:endParaRPr lang="en-US" sz="2400" b="1" dirty="0"/>
          </a:p>
          <a:p>
            <a:pPr marL="457063" lvl="1" indent="0">
              <a:buNone/>
            </a:pPr>
            <a:r>
              <a:rPr lang="en-US" sz="2400" dirty="0"/>
              <a:t>Or visit our website:</a:t>
            </a:r>
          </a:p>
          <a:p>
            <a:pPr marL="457063" lvl="1" indent="0">
              <a:buNone/>
            </a:pPr>
            <a:r>
              <a:rPr lang="en-US" sz="2400" b="1" dirty="0">
                <a:hlinkClick r:id="rId3"/>
              </a:rPr>
              <a:t>https://www.dcma.mil/Commercial-Item-Group/</a:t>
            </a:r>
            <a:endParaRPr lang="en-US" sz="2400" b="1" dirty="0"/>
          </a:p>
          <a:p>
            <a:pPr marL="0" indent="0">
              <a:buNone/>
            </a:pPr>
            <a:endParaRPr lang="en-US" sz="2400" dirty="0"/>
          </a:p>
          <a:p>
            <a:pPr marL="457063" lvl="1" indent="0">
              <a:buNone/>
            </a:pPr>
            <a:endParaRPr lang="en-US" sz="2400" dirty="0"/>
          </a:p>
          <a:p>
            <a:pPr lvl="2"/>
            <a:endParaRPr lang="en-US" sz="2000" dirty="0"/>
          </a:p>
        </p:txBody>
      </p:sp>
    </p:spTree>
    <p:extLst>
      <p:ext uri="{BB962C8B-B14F-4D97-AF65-F5344CB8AC3E}">
        <p14:creationId xmlns:p14="http://schemas.microsoft.com/office/powerpoint/2010/main" val="2891023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Tomorrow’s CIG</a:t>
            </a:r>
            <a:endParaRPr lang="en-US" dirty="0"/>
          </a:p>
        </p:txBody>
      </p:sp>
      <p:sp>
        <p:nvSpPr>
          <p:cNvPr id="3" name="Content Placeholder 2"/>
          <p:cNvSpPr>
            <a:spLocks noGrp="1"/>
          </p:cNvSpPr>
          <p:nvPr>
            <p:ph idx="1"/>
          </p:nvPr>
        </p:nvSpPr>
        <p:spPr>
          <a:xfrm>
            <a:off x="760412" y="1219200"/>
            <a:ext cx="5426777" cy="5142027"/>
          </a:xfrm>
        </p:spPr>
        <p:txBody>
          <a:bodyPr>
            <a:noAutofit/>
          </a:bodyPr>
          <a:lstStyle/>
          <a:p>
            <a:pPr>
              <a:lnSpc>
                <a:spcPct val="150000"/>
              </a:lnSpc>
            </a:pPr>
            <a:r>
              <a:rPr lang="en-US" sz="2400" dirty="0"/>
              <a:t>809 Panel Volume 3</a:t>
            </a:r>
          </a:p>
          <a:p>
            <a:pPr>
              <a:lnSpc>
                <a:spcPct val="150000"/>
              </a:lnSpc>
            </a:pPr>
            <a:r>
              <a:rPr lang="en-US" sz="2400" dirty="0"/>
              <a:t>Price Capability</a:t>
            </a:r>
          </a:p>
          <a:p>
            <a:pPr lvl="1">
              <a:lnSpc>
                <a:spcPct val="150000"/>
              </a:lnSpc>
            </a:pPr>
            <a:r>
              <a:rPr lang="en-US" sz="2000" dirty="0"/>
              <a:t>Should Cost/Should Price - </a:t>
            </a:r>
            <a:r>
              <a:rPr lang="en-US" sz="2000" dirty="0" err="1"/>
              <a:t>Transdigm</a:t>
            </a:r>
            <a:endParaRPr lang="en-US" sz="2000" dirty="0"/>
          </a:p>
          <a:p>
            <a:pPr lvl="1">
              <a:lnSpc>
                <a:spcPct val="150000"/>
              </a:lnSpc>
            </a:pPr>
            <a:r>
              <a:rPr lang="en-US" sz="2000" dirty="0"/>
              <a:t>Non-Traditional Defense Contractors</a:t>
            </a:r>
          </a:p>
          <a:p>
            <a:pPr lvl="1">
              <a:lnSpc>
                <a:spcPct val="150000"/>
              </a:lnSpc>
            </a:pPr>
            <a:r>
              <a:rPr lang="en-US" sz="2000" dirty="0"/>
              <a:t>OTAs</a:t>
            </a:r>
            <a:endParaRPr lang="en-US" sz="2400" dirty="0"/>
          </a:p>
          <a:p>
            <a:pPr>
              <a:lnSpc>
                <a:spcPct val="150000"/>
              </a:lnSpc>
            </a:pPr>
            <a:r>
              <a:rPr lang="en-US" sz="2400" dirty="0"/>
              <a:t>Industry Requests</a:t>
            </a:r>
          </a:p>
          <a:p>
            <a:pPr>
              <a:lnSpc>
                <a:spcPct val="150000"/>
              </a:lnSpc>
            </a:pPr>
            <a:r>
              <a:rPr lang="en-US" sz="2400" dirty="0"/>
              <a:t>Risk-Based intake approach</a:t>
            </a:r>
          </a:p>
          <a:p>
            <a:pPr>
              <a:lnSpc>
                <a:spcPct val="150000"/>
              </a:lnSpc>
            </a:pPr>
            <a:r>
              <a:rPr lang="en-US" sz="2400" dirty="0"/>
              <a:t>Doing the “right work”</a:t>
            </a:r>
          </a:p>
          <a:p>
            <a:pPr lvl="1">
              <a:lnSpc>
                <a:spcPct val="150000"/>
              </a:lnSpc>
            </a:pPr>
            <a:r>
              <a:rPr lang="en-US" sz="2000" dirty="0"/>
              <a:t>Resources, AIRS, PALT, DoD impact</a:t>
            </a:r>
          </a:p>
          <a:p>
            <a:endParaRPr lang="en-US" sz="2400" dirty="0"/>
          </a:p>
          <a:p>
            <a:endParaRPr lang="en-US" sz="2400" dirty="0"/>
          </a:p>
        </p:txBody>
      </p:sp>
    </p:spTree>
    <p:extLst>
      <p:ext uri="{BB962C8B-B14F-4D97-AF65-F5344CB8AC3E}">
        <p14:creationId xmlns:p14="http://schemas.microsoft.com/office/powerpoint/2010/main" val="1704675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Questions?</a:t>
            </a:r>
            <a:br>
              <a:rPr lang="en-US" dirty="0" smtClean="0"/>
            </a:br>
            <a:r>
              <a:rPr lang="en-US" dirty="0"/>
              <a:t/>
            </a:r>
            <a:br>
              <a:rPr lang="en-US" dirty="0"/>
            </a:br>
            <a:r>
              <a:rPr lang="en-US" dirty="0" smtClean="0"/>
              <a:t>Let’s make a difference </a:t>
            </a:r>
            <a:endParaRPr lang="en-US" dirty="0"/>
          </a:p>
        </p:txBody>
      </p:sp>
    </p:spTree>
    <p:extLst>
      <p:ext uri="{BB962C8B-B14F-4D97-AF65-F5344CB8AC3E}">
        <p14:creationId xmlns:p14="http://schemas.microsoft.com/office/powerpoint/2010/main" val="1642838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Backup Slides</a:t>
            </a:r>
            <a:br>
              <a:rPr lang="en-US" dirty="0" smtClean="0"/>
            </a:br>
            <a:endParaRPr lang="en-US" dirty="0"/>
          </a:p>
        </p:txBody>
      </p:sp>
    </p:spTree>
    <p:extLst>
      <p:ext uri="{BB962C8B-B14F-4D97-AF65-F5344CB8AC3E}">
        <p14:creationId xmlns:p14="http://schemas.microsoft.com/office/powerpoint/2010/main" val="2618497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7412" y="0"/>
            <a:ext cx="8594429" cy="837017"/>
          </a:xfrm>
        </p:spPr>
        <p:txBody>
          <a:bodyPr/>
          <a:lstStyle/>
          <a:p>
            <a:r>
              <a:rPr lang="en-US" dirty="0" smtClean="0"/>
              <a:t>Commercial Acquisition</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6011" y="4343400"/>
            <a:ext cx="4722813" cy="2098502"/>
          </a:xfrm>
          <a:prstGeom prst="rect">
            <a:avLst/>
          </a:prstGeom>
        </p:spPr>
      </p:pic>
      <p:sp>
        <p:nvSpPr>
          <p:cNvPr id="5" name="Content Placeholder 4"/>
          <p:cNvSpPr>
            <a:spLocks noGrp="1"/>
          </p:cNvSpPr>
          <p:nvPr>
            <p:ph idx="1"/>
          </p:nvPr>
        </p:nvSpPr>
        <p:spPr>
          <a:xfrm>
            <a:off x="303212" y="1371600"/>
            <a:ext cx="8594429" cy="5334000"/>
          </a:xfrm>
        </p:spPr>
        <p:txBody>
          <a:bodyPr>
            <a:noAutofit/>
          </a:bodyPr>
          <a:lstStyle/>
          <a:p>
            <a:pPr marL="557046" lvl="1" indent="-214249" eaLnBrk="0" fontAlgn="base" hangingPunct="0">
              <a:lnSpc>
                <a:spcPct val="120000"/>
              </a:lnSpc>
              <a:spcAft>
                <a:spcPct val="0"/>
              </a:spcAft>
              <a:buFontTx/>
              <a:buChar char="•"/>
              <a:defRPr/>
            </a:pPr>
            <a:r>
              <a:rPr lang="en-US" sz="1400" i="1" u="sng" kern="0" dirty="0">
                <a:solidFill>
                  <a:srgbClr val="000000"/>
                </a:solidFill>
                <a:latin typeface="Arial"/>
              </a:rPr>
              <a:t>NDAA 2013</a:t>
            </a:r>
          </a:p>
          <a:p>
            <a:pPr marL="1014109" lvl="2" indent="-214249" eaLnBrk="0" fontAlgn="base" hangingPunct="0">
              <a:lnSpc>
                <a:spcPct val="120000"/>
              </a:lnSpc>
              <a:spcAft>
                <a:spcPct val="0"/>
              </a:spcAft>
              <a:buFontTx/>
              <a:buChar char="•"/>
              <a:defRPr/>
            </a:pPr>
            <a:r>
              <a:rPr lang="en-US" sz="1400" kern="0" dirty="0">
                <a:solidFill>
                  <a:srgbClr val="000000"/>
                </a:solidFill>
                <a:latin typeface="Arial"/>
              </a:rPr>
              <a:t>Created a cadre of experts for commercial acquisition, led to CIG</a:t>
            </a:r>
          </a:p>
          <a:p>
            <a:pPr marL="557046" lvl="1" indent="-214249" eaLnBrk="0" fontAlgn="base" hangingPunct="0">
              <a:lnSpc>
                <a:spcPct val="120000"/>
              </a:lnSpc>
              <a:spcAft>
                <a:spcPct val="0"/>
              </a:spcAft>
              <a:buFontTx/>
              <a:buChar char="•"/>
              <a:defRPr/>
            </a:pPr>
            <a:r>
              <a:rPr lang="en-US" sz="1400" i="1" u="sng" kern="0" dirty="0">
                <a:solidFill>
                  <a:srgbClr val="000000"/>
                </a:solidFill>
                <a:latin typeface="Arial"/>
              </a:rPr>
              <a:t>NDAA 2016:</a:t>
            </a:r>
          </a:p>
          <a:p>
            <a:pPr lvl="1" indent="171399" eaLnBrk="0" fontAlgn="base" hangingPunct="0">
              <a:lnSpc>
                <a:spcPct val="120000"/>
              </a:lnSpc>
              <a:spcAft>
                <a:spcPct val="0"/>
              </a:spcAft>
              <a:defRPr/>
            </a:pPr>
            <a:r>
              <a:rPr lang="en-US" sz="1400" kern="0" dirty="0">
                <a:solidFill>
                  <a:srgbClr val="000000"/>
                </a:solidFill>
                <a:latin typeface="Arial"/>
              </a:rPr>
              <a:t>- Restricted the PCO’s ability to change a commercial decision; HCA to overturn</a:t>
            </a:r>
          </a:p>
          <a:p>
            <a:pPr lvl="1" indent="-3174" eaLnBrk="0" fontAlgn="base" hangingPunct="0">
              <a:lnSpc>
                <a:spcPct val="120000"/>
              </a:lnSpc>
              <a:spcAft>
                <a:spcPct val="0"/>
              </a:spcAft>
              <a:tabLst>
                <a:tab pos="914126" algn="l"/>
              </a:tabLst>
              <a:defRPr/>
            </a:pPr>
            <a:r>
              <a:rPr lang="en-US" sz="1400" kern="0" dirty="0">
                <a:solidFill>
                  <a:srgbClr val="000000"/>
                </a:solidFill>
                <a:latin typeface="Arial"/>
              </a:rPr>
              <a:t> 	- Reliance on prior Government prices paid</a:t>
            </a:r>
          </a:p>
          <a:p>
            <a:pPr lvl="1" indent="-3174" eaLnBrk="0" fontAlgn="base" hangingPunct="0">
              <a:lnSpc>
                <a:spcPct val="120000"/>
              </a:lnSpc>
              <a:spcAft>
                <a:spcPct val="0"/>
              </a:spcAft>
              <a:tabLst>
                <a:tab pos="914126" algn="l"/>
              </a:tabLst>
              <a:defRPr/>
            </a:pPr>
            <a:r>
              <a:rPr lang="en-US" sz="1400" kern="0" dirty="0">
                <a:solidFill>
                  <a:srgbClr val="000000"/>
                </a:solidFill>
                <a:latin typeface="Arial"/>
              </a:rPr>
              <a:t>	- Added scrutiny to convert from a FAR </a:t>
            </a:r>
            <a:r>
              <a:rPr lang="en-US" sz="1400" kern="0" dirty="0">
                <a:latin typeface="Arial"/>
              </a:rPr>
              <a:t>12</a:t>
            </a:r>
            <a:r>
              <a:rPr lang="en-US" sz="1400" kern="0" dirty="0">
                <a:solidFill>
                  <a:srgbClr val="000000"/>
                </a:solidFill>
                <a:latin typeface="Arial"/>
              </a:rPr>
              <a:t> to FAR </a:t>
            </a:r>
            <a:r>
              <a:rPr lang="en-US" sz="1400" kern="0" dirty="0">
                <a:latin typeface="Arial"/>
              </a:rPr>
              <a:t>15</a:t>
            </a:r>
          </a:p>
          <a:p>
            <a:pPr lvl="1" indent="-3174" eaLnBrk="0" fontAlgn="base" hangingPunct="0">
              <a:lnSpc>
                <a:spcPct val="120000"/>
              </a:lnSpc>
              <a:spcAft>
                <a:spcPct val="0"/>
              </a:spcAft>
              <a:tabLst>
                <a:tab pos="914126" algn="l"/>
              </a:tabLst>
              <a:defRPr/>
            </a:pPr>
            <a:r>
              <a:rPr lang="en-US" sz="1400" kern="0" dirty="0">
                <a:solidFill>
                  <a:srgbClr val="000000"/>
                </a:solidFill>
                <a:latin typeface="Arial"/>
              </a:rPr>
              <a:t>  - Required a database for recommendations and determinations of commerciality</a:t>
            </a:r>
          </a:p>
          <a:p>
            <a:pPr marL="557046" lvl="1" indent="-214249" eaLnBrk="0" fontAlgn="base" hangingPunct="0">
              <a:lnSpc>
                <a:spcPct val="120000"/>
              </a:lnSpc>
              <a:spcAft>
                <a:spcPct val="0"/>
              </a:spcAft>
              <a:buFontTx/>
              <a:buChar char="•"/>
              <a:defRPr/>
            </a:pPr>
            <a:r>
              <a:rPr lang="en-US" sz="1400" i="1" u="sng" kern="0" dirty="0">
                <a:solidFill>
                  <a:srgbClr val="000000"/>
                </a:solidFill>
                <a:latin typeface="Arial"/>
              </a:rPr>
              <a:t>NDAA 2017</a:t>
            </a:r>
          </a:p>
          <a:p>
            <a:pPr marL="1014109" lvl="2" indent="-214249" eaLnBrk="0" fontAlgn="base" hangingPunct="0">
              <a:lnSpc>
                <a:spcPct val="120000"/>
              </a:lnSpc>
              <a:spcAft>
                <a:spcPct val="0"/>
              </a:spcAft>
              <a:buFontTx/>
              <a:buChar char="•"/>
              <a:defRPr/>
            </a:pPr>
            <a:r>
              <a:rPr lang="en-US" sz="1400" kern="0" dirty="0">
                <a:solidFill>
                  <a:srgbClr val="000000"/>
                </a:solidFill>
                <a:latin typeface="Arial"/>
              </a:rPr>
              <a:t>Emphasized market research for price analysis</a:t>
            </a:r>
          </a:p>
          <a:p>
            <a:pPr marL="1014109" lvl="2" indent="-214249" eaLnBrk="0" fontAlgn="base" hangingPunct="0">
              <a:lnSpc>
                <a:spcPct val="120000"/>
              </a:lnSpc>
              <a:spcAft>
                <a:spcPct val="0"/>
              </a:spcAft>
              <a:buFontTx/>
              <a:buChar char="•"/>
              <a:defRPr/>
            </a:pPr>
            <a:r>
              <a:rPr lang="en-US" sz="1400" kern="0" dirty="0">
                <a:solidFill>
                  <a:srgbClr val="000000"/>
                </a:solidFill>
                <a:latin typeface="Arial"/>
              </a:rPr>
              <a:t>Added many commercial related pilot programs</a:t>
            </a:r>
          </a:p>
          <a:p>
            <a:pPr marL="557046" lvl="1" indent="-214249" eaLnBrk="0" fontAlgn="base" hangingPunct="0">
              <a:lnSpc>
                <a:spcPct val="120000"/>
              </a:lnSpc>
              <a:spcAft>
                <a:spcPct val="0"/>
              </a:spcAft>
              <a:buFont typeface="Arial" panose="020B0604020202020204" pitchFamily="34" charset="0"/>
              <a:buChar char="•"/>
              <a:defRPr/>
            </a:pPr>
            <a:r>
              <a:rPr lang="en-US" sz="1400" i="1" u="sng" kern="0" dirty="0">
                <a:solidFill>
                  <a:srgbClr val="000000"/>
                </a:solidFill>
                <a:latin typeface="Arial"/>
              </a:rPr>
              <a:t>NDAA 2018</a:t>
            </a:r>
          </a:p>
          <a:p>
            <a:pPr marL="1014109" lvl="2" indent="-214249" eaLnBrk="0" fontAlgn="base" hangingPunct="0">
              <a:lnSpc>
                <a:spcPct val="120000"/>
              </a:lnSpc>
              <a:spcAft>
                <a:spcPct val="0"/>
              </a:spcAft>
              <a:defRPr/>
            </a:pPr>
            <a:r>
              <a:rPr lang="en-US" sz="1400" kern="0" dirty="0">
                <a:solidFill>
                  <a:srgbClr val="000000"/>
                </a:solidFill>
                <a:latin typeface="Arial"/>
              </a:rPr>
              <a:t>Directed establishment of a program for buying COTS items on the internet</a:t>
            </a:r>
          </a:p>
          <a:p>
            <a:pPr marL="1014109" lvl="2" indent="-214249" eaLnBrk="0" fontAlgn="base" hangingPunct="0">
              <a:lnSpc>
                <a:spcPct val="120000"/>
              </a:lnSpc>
              <a:spcAft>
                <a:spcPct val="0"/>
              </a:spcAft>
              <a:defRPr/>
            </a:pPr>
            <a:r>
              <a:rPr lang="en-US" sz="1400" kern="0" dirty="0">
                <a:solidFill>
                  <a:srgbClr val="000000"/>
                </a:solidFill>
                <a:latin typeface="Arial"/>
              </a:rPr>
              <a:t>Established the existence of prior FAR 12 buys as a basis for commerciality</a:t>
            </a:r>
          </a:p>
          <a:p>
            <a:pPr marL="557046" lvl="1" indent="-214249" eaLnBrk="0" fontAlgn="base" hangingPunct="0">
              <a:lnSpc>
                <a:spcPct val="120000"/>
              </a:lnSpc>
              <a:spcAft>
                <a:spcPct val="0"/>
              </a:spcAft>
              <a:buFont typeface="Arial" panose="020B0604020202020204" pitchFamily="34" charset="0"/>
              <a:buChar char="•"/>
              <a:defRPr/>
            </a:pPr>
            <a:r>
              <a:rPr lang="en-US" sz="1400" i="1" u="sng" kern="0" dirty="0" smtClean="0">
                <a:solidFill>
                  <a:srgbClr val="000000"/>
                </a:solidFill>
                <a:latin typeface="Arial"/>
              </a:rPr>
              <a:t>2018-2019 </a:t>
            </a:r>
            <a:r>
              <a:rPr lang="en-US" sz="1400" i="1" u="sng" kern="0" dirty="0">
                <a:solidFill>
                  <a:srgbClr val="000000"/>
                </a:solidFill>
                <a:latin typeface="Arial"/>
              </a:rPr>
              <a:t>DFARs </a:t>
            </a:r>
            <a:r>
              <a:rPr lang="en-US" sz="1400" i="1" u="sng" kern="0" dirty="0" smtClean="0">
                <a:solidFill>
                  <a:srgbClr val="000000"/>
                </a:solidFill>
                <a:latin typeface="Arial"/>
              </a:rPr>
              <a:t>updates</a:t>
            </a:r>
          </a:p>
          <a:p>
            <a:pPr marL="557046" lvl="1" indent="-214249" eaLnBrk="0" fontAlgn="base" hangingPunct="0">
              <a:lnSpc>
                <a:spcPct val="120000"/>
              </a:lnSpc>
              <a:spcAft>
                <a:spcPct val="0"/>
              </a:spcAft>
              <a:buFont typeface="Arial" panose="020B0604020202020204" pitchFamily="34" charset="0"/>
              <a:buChar char="•"/>
              <a:defRPr/>
            </a:pPr>
            <a:r>
              <a:rPr lang="en-US" sz="1400" i="1" u="sng" kern="0" dirty="0" smtClean="0">
                <a:solidFill>
                  <a:srgbClr val="000000"/>
                </a:solidFill>
                <a:latin typeface="Arial"/>
              </a:rPr>
              <a:t>NDAA 2019</a:t>
            </a:r>
          </a:p>
          <a:p>
            <a:pPr marL="557046" lvl="1" indent="-214249" eaLnBrk="0" fontAlgn="base" hangingPunct="0">
              <a:lnSpc>
                <a:spcPct val="120000"/>
              </a:lnSpc>
              <a:spcAft>
                <a:spcPct val="0"/>
              </a:spcAft>
              <a:buFont typeface="Arial" panose="020B0604020202020204" pitchFamily="34" charset="0"/>
              <a:buChar char="•"/>
              <a:defRPr/>
            </a:pPr>
            <a:r>
              <a:rPr lang="en-US" sz="1400" i="1" u="sng" kern="0" dirty="0" smtClean="0">
                <a:solidFill>
                  <a:srgbClr val="000000"/>
                </a:solidFill>
                <a:latin typeface="Arial"/>
              </a:rPr>
              <a:t>NDAA 2020</a:t>
            </a:r>
            <a:endParaRPr lang="en-US" sz="1400" i="1" u="sng" kern="0" dirty="0">
              <a:solidFill>
                <a:srgbClr val="000000"/>
              </a:solidFill>
              <a:latin typeface="Arial"/>
            </a:endParaRPr>
          </a:p>
        </p:txBody>
      </p:sp>
    </p:spTree>
    <p:extLst>
      <p:ext uri="{BB962C8B-B14F-4D97-AF65-F5344CB8AC3E}">
        <p14:creationId xmlns:p14="http://schemas.microsoft.com/office/powerpoint/2010/main" val="1242707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262" y="972950"/>
            <a:ext cx="9949667" cy="5884156"/>
          </a:xfrm>
        </p:spPr>
        <p:txBody>
          <a:bodyPr>
            <a:noAutofit/>
          </a:bodyPr>
          <a:lstStyle/>
          <a:p>
            <a:r>
              <a:rPr lang="en-US" sz="2399" dirty="0"/>
              <a:t>For Industry </a:t>
            </a:r>
          </a:p>
          <a:p>
            <a:pPr lvl="1"/>
            <a:r>
              <a:rPr lang="en-US" sz="1999" dirty="0"/>
              <a:t>Exception from submitting certified cost or pricing data</a:t>
            </a:r>
          </a:p>
          <a:p>
            <a:pPr lvl="1"/>
            <a:r>
              <a:rPr lang="en-US" sz="1999" dirty="0"/>
              <a:t>Streamlines the acquisition process</a:t>
            </a:r>
          </a:p>
          <a:p>
            <a:pPr lvl="1"/>
            <a:r>
              <a:rPr lang="en-US" sz="1999" dirty="0"/>
              <a:t>Eliminates (most) government-unique terms and conditions</a:t>
            </a:r>
          </a:p>
          <a:p>
            <a:pPr lvl="1"/>
            <a:r>
              <a:rPr lang="en-US" sz="1999" dirty="0"/>
              <a:t>Potential opportunity for companies with no prior history working with the Government (non traditional defense companies)</a:t>
            </a:r>
          </a:p>
          <a:p>
            <a:r>
              <a:rPr lang="en-US" sz="2399" dirty="0"/>
              <a:t>For Government </a:t>
            </a:r>
          </a:p>
          <a:p>
            <a:pPr lvl="1"/>
            <a:r>
              <a:rPr lang="en-US" sz="1999" dirty="0"/>
              <a:t>Leverage the commercial marketplace</a:t>
            </a:r>
          </a:p>
          <a:p>
            <a:pPr lvl="1"/>
            <a:r>
              <a:rPr lang="en-US" sz="1999" dirty="0"/>
              <a:t>Technical Innovation</a:t>
            </a:r>
          </a:p>
          <a:p>
            <a:pPr lvl="1"/>
            <a:r>
              <a:rPr lang="en-US" sz="1999" dirty="0"/>
              <a:t>Emerging Technologies</a:t>
            </a:r>
          </a:p>
          <a:p>
            <a:pPr lvl="1"/>
            <a:r>
              <a:rPr lang="en-US" sz="1999" dirty="0"/>
              <a:t>Price Competition</a:t>
            </a:r>
          </a:p>
          <a:p>
            <a:pPr lvl="1"/>
            <a:r>
              <a:rPr lang="en-US" sz="1999" dirty="0"/>
              <a:t>Economies of Scale</a:t>
            </a:r>
          </a:p>
          <a:p>
            <a:pPr lvl="1"/>
            <a:r>
              <a:rPr lang="en-US" sz="1999" dirty="0"/>
              <a:t>Expand Supplier Base</a:t>
            </a:r>
          </a:p>
          <a:p>
            <a:pPr lvl="1"/>
            <a:endParaRPr lang="en-US" sz="1999" dirty="0"/>
          </a:p>
          <a:p>
            <a:pPr lvl="1"/>
            <a:endParaRPr lang="en-US" sz="1999"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5832" y="5012910"/>
            <a:ext cx="1537456" cy="126071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8055" y="3834385"/>
            <a:ext cx="2242287" cy="1659293"/>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20858" y="1170361"/>
            <a:ext cx="2096433" cy="1555418"/>
          </a:xfrm>
          <a:prstGeom prst="rect">
            <a:avLst/>
          </a:prstGeom>
        </p:spPr>
      </p:pic>
      <p:sp>
        <p:nvSpPr>
          <p:cNvPr id="9" name="Title 1"/>
          <p:cNvSpPr>
            <a:spLocks noGrp="1"/>
          </p:cNvSpPr>
          <p:nvPr>
            <p:ph type="title"/>
          </p:nvPr>
        </p:nvSpPr>
        <p:spPr>
          <a:xfrm>
            <a:off x="560810" y="311155"/>
            <a:ext cx="8594429" cy="837017"/>
          </a:xfrm>
        </p:spPr>
        <p:txBody>
          <a:bodyPr/>
          <a:lstStyle/>
          <a:p>
            <a:r>
              <a:rPr lang="en-US" dirty="0" smtClean="0"/>
              <a:t>Commercial Acquisition, Why </a:t>
            </a:r>
            <a:r>
              <a:rPr lang="en-US" dirty="0"/>
              <a:t>D</a:t>
            </a:r>
            <a:r>
              <a:rPr lang="en-US" dirty="0" smtClean="0"/>
              <a:t>o </a:t>
            </a:r>
            <a:r>
              <a:rPr lang="en-US" dirty="0"/>
              <a:t>I</a:t>
            </a:r>
            <a:r>
              <a:rPr lang="en-US" dirty="0" smtClean="0"/>
              <a:t>t?</a:t>
            </a:r>
            <a:endParaRPr lang="en-US" dirty="0"/>
          </a:p>
        </p:txBody>
      </p:sp>
    </p:spTree>
    <p:extLst>
      <p:ext uri="{BB962C8B-B14F-4D97-AF65-F5344CB8AC3E}">
        <p14:creationId xmlns:p14="http://schemas.microsoft.com/office/powerpoint/2010/main" val="233490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500"/>
                                        <p:tgtEl>
                                          <p:spTgt spid="3">
                                            <p:txEl>
                                              <p:pRg st="9" end="9"/>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down)">
                                      <p:cBhvr>
                                        <p:cTn id="39" dur="500"/>
                                        <p:tgtEl>
                                          <p:spTgt spid="3">
                                            <p:txEl>
                                              <p:pRg st="10" end="10"/>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ipe(down)">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157" y="610335"/>
            <a:ext cx="8594429" cy="910044"/>
          </a:xfrm>
        </p:spPr>
        <p:txBody>
          <a:bodyPr/>
          <a:lstStyle/>
          <a:p>
            <a:r>
              <a:rPr lang="en-US" dirty="0" smtClean="0"/>
              <a:t>Market Research Reminders</a:t>
            </a:r>
            <a:endParaRPr lang="en-US" dirty="0"/>
          </a:p>
        </p:txBody>
      </p:sp>
      <p:sp>
        <p:nvSpPr>
          <p:cNvPr id="3" name="Content Placeholder 2"/>
          <p:cNvSpPr>
            <a:spLocks noGrp="1"/>
          </p:cNvSpPr>
          <p:nvPr>
            <p:ph idx="1"/>
          </p:nvPr>
        </p:nvSpPr>
        <p:spPr>
          <a:xfrm>
            <a:off x="677157" y="1520378"/>
            <a:ext cx="8594429" cy="4520304"/>
          </a:xfrm>
        </p:spPr>
        <p:txBody>
          <a:bodyPr>
            <a:normAutofit fontScale="92500"/>
          </a:bodyPr>
          <a:lstStyle/>
          <a:p>
            <a:r>
              <a:rPr lang="en-US" sz="2399" dirty="0"/>
              <a:t>There is no single website, person, or tool that has all the answers.</a:t>
            </a:r>
          </a:p>
          <a:p>
            <a:endParaRPr lang="en-US" sz="2399" dirty="0"/>
          </a:p>
          <a:p>
            <a:r>
              <a:rPr lang="en-US" sz="2399" dirty="0"/>
              <a:t>There is no standard checklist or template, since each part or service has its own unique circumstances.</a:t>
            </a:r>
          </a:p>
          <a:p>
            <a:endParaRPr lang="en-US" sz="2399" dirty="0"/>
          </a:p>
          <a:p>
            <a:r>
              <a:rPr lang="en-US" sz="2399" dirty="0"/>
              <a:t>Be creative, use your own best judgment.</a:t>
            </a:r>
          </a:p>
          <a:p>
            <a:endParaRPr lang="en-US" sz="2399" dirty="0"/>
          </a:p>
          <a:p>
            <a:r>
              <a:rPr lang="en-US" sz="2399" dirty="0"/>
              <a:t>Combine all sources of information to paint a complete picture, and…</a:t>
            </a:r>
          </a:p>
          <a:p>
            <a:endParaRPr lang="en-US" altLang="en-US" sz="2399" b="1" dirty="0">
              <a:solidFill>
                <a:srgbClr val="C00000"/>
              </a:solidFill>
            </a:endParaRPr>
          </a:p>
          <a:p>
            <a:r>
              <a:rPr lang="en-US" altLang="en-US" sz="2399" b="1" dirty="0">
                <a:solidFill>
                  <a:srgbClr val="C00000"/>
                </a:solidFill>
              </a:rPr>
              <a:t>…ALWAYS, ALWAYS DOCUMENT YOUR FINDINGS!</a:t>
            </a:r>
          </a:p>
          <a:p>
            <a:endParaRPr lang="en-US" dirty="0"/>
          </a:p>
        </p:txBody>
      </p:sp>
    </p:spTree>
    <p:extLst>
      <p:ext uri="{BB962C8B-B14F-4D97-AF65-F5344CB8AC3E}">
        <p14:creationId xmlns:p14="http://schemas.microsoft.com/office/powerpoint/2010/main" val="3655680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Determination Authority</a:t>
            </a:r>
            <a:endParaRPr lang="en-US" dirty="0"/>
          </a:p>
        </p:txBody>
      </p:sp>
      <p:sp>
        <p:nvSpPr>
          <p:cNvPr id="3" name="Content Placeholder 2"/>
          <p:cNvSpPr>
            <a:spLocks noGrp="1"/>
          </p:cNvSpPr>
          <p:nvPr>
            <p:ph idx="1"/>
          </p:nvPr>
        </p:nvSpPr>
        <p:spPr>
          <a:xfrm>
            <a:off x="677157" y="1600677"/>
            <a:ext cx="8594429" cy="4440005"/>
          </a:xfrm>
        </p:spPr>
        <p:txBody>
          <a:bodyPr>
            <a:noAutofit/>
          </a:bodyPr>
          <a:lstStyle/>
          <a:p>
            <a:r>
              <a:rPr lang="en-US" sz="1999" dirty="0"/>
              <a:t>December 20, 2018 letter issued to Armed Services </a:t>
            </a:r>
          </a:p>
          <a:p>
            <a:pPr lvl="2"/>
            <a:r>
              <a:rPr lang="en-US" sz="1799" dirty="0"/>
              <a:t>“DCMA CIG Contracting Officers will serve as determining official for all commercial item review requests submitted to DCMA.”</a:t>
            </a:r>
          </a:p>
          <a:p>
            <a:endParaRPr lang="en-US" sz="1999" dirty="0"/>
          </a:p>
          <a:p>
            <a:r>
              <a:rPr lang="en-US" sz="1999" dirty="0"/>
              <a:t>January 9, 2019 Determination Authority goes live for the CIG</a:t>
            </a:r>
          </a:p>
          <a:p>
            <a:pPr lvl="2"/>
            <a:r>
              <a:rPr lang="en-US" sz="1799" dirty="0"/>
              <a:t>CIG will only be issuing Commercial Determinations and no longer recommendations</a:t>
            </a:r>
            <a:r>
              <a:rPr lang="en-US" sz="1600" dirty="0"/>
              <a:t>.</a:t>
            </a:r>
          </a:p>
          <a:p>
            <a:pPr marL="914126" lvl="2" indent="0">
              <a:buNone/>
            </a:pPr>
            <a:endParaRPr lang="en-US" sz="1600" dirty="0"/>
          </a:p>
          <a:p>
            <a:r>
              <a:rPr lang="en-US" sz="1999" dirty="0"/>
              <a:t>February 8, 2019 Admiral Lewis, DCMA Director, issues letter to component heads:</a:t>
            </a:r>
          </a:p>
          <a:p>
            <a:pPr lvl="2"/>
            <a:r>
              <a:rPr lang="en-US" sz="1799" dirty="0"/>
              <a:t>Establishes DCMA CIG Contracting Officers as DCMA’s determining officials for all commercial items/service review requests submitted to DCMA from buying activities/PCOs.</a:t>
            </a:r>
          </a:p>
          <a:p>
            <a:endParaRPr lang="en-US" sz="1999" dirty="0"/>
          </a:p>
          <a:p>
            <a:pPr lvl="2"/>
            <a:endParaRPr lang="en-US" sz="1600" dirty="0"/>
          </a:p>
        </p:txBody>
      </p:sp>
    </p:spTree>
    <p:extLst>
      <p:ext uri="{BB962C8B-B14F-4D97-AF65-F5344CB8AC3E}">
        <p14:creationId xmlns:p14="http://schemas.microsoft.com/office/powerpoint/2010/main" val="2386195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the Price</a:t>
            </a:r>
            <a:endParaRPr lang="en-US" dirty="0"/>
          </a:p>
        </p:txBody>
      </p:sp>
      <p:sp>
        <p:nvSpPr>
          <p:cNvPr id="3" name="Content Placeholder 2"/>
          <p:cNvSpPr>
            <a:spLocks noGrp="1"/>
          </p:cNvSpPr>
          <p:nvPr>
            <p:ph idx="1"/>
          </p:nvPr>
        </p:nvSpPr>
        <p:spPr>
          <a:xfrm>
            <a:off x="677157" y="1600677"/>
            <a:ext cx="8594429" cy="4440005"/>
          </a:xfrm>
        </p:spPr>
        <p:txBody>
          <a:bodyPr/>
          <a:lstStyle/>
          <a:p>
            <a:endParaRPr lang="en-US" dirty="0" smtClean="0"/>
          </a:p>
          <a:p>
            <a:pPr lvl="2"/>
            <a:endParaRPr lang="en-US" dirty="0"/>
          </a:p>
        </p:txBody>
      </p:sp>
      <p:sp>
        <p:nvSpPr>
          <p:cNvPr id="4" name="Content Placeholder 2"/>
          <p:cNvSpPr txBox="1">
            <a:spLocks/>
          </p:cNvSpPr>
          <p:nvPr/>
        </p:nvSpPr>
        <p:spPr>
          <a:xfrm>
            <a:off x="677157" y="1456272"/>
            <a:ext cx="8594429" cy="5007905"/>
          </a:xfrm>
          <a:prstGeom prst="rect">
            <a:avLst/>
          </a:prstGeom>
        </p:spPr>
        <p:txBody>
          <a:bodyPr vert="horz" lIns="91416" tIns="45708" rIns="91416" bIns="45708"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r>
              <a:rPr lang="en-US" sz="2199" dirty="0">
                <a:solidFill>
                  <a:prstClr val="black"/>
                </a:solidFill>
                <a:cs typeface="Arial" panose="020B0604020202020204" pitchFamily="34" charset="0"/>
              </a:rPr>
              <a:t>Evaluate price, not cost</a:t>
            </a:r>
          </a:p>
          <a:p>
            <a:pPr lvl="1">
              <a:defRPr/>
            </a:pPr>
            <a:r>
              <a:rPr lang="en-US" sz="2199" dirty="0">
                <a:solidFill>
                  <a:prstClr val="black"/>
                </a:solidFill>
                <a:cs typeface="Arial" panose="020B0604020202020204" pitchFamily="34" charset="0"/>
              </a:rPr>
              <a:t>Cost plus a certain profit is not the F&amp;R way to look at commercial pricing</a:t>
            </a:r>
          </a:p>
          <a:p>
            <a:pPr lvl="1">
              <a:defRPr/>
            </a:pPr>
            <a:r>
              <a:rPr lang="en-US" sz="2199" dirty="0">
                <a:solidFill>
                  <a:prstClr val="black"/>
                </a:solidFill>
                <a:cs typeface="Arial" panose="020B0604020202020204" pitchFamily="34" charset="0"/>
              </a:rPr>
              <a:t>PB&amp;J example</a:t>
            </a:r>
          </a:p>
          <a:p>
            <a:pPr>
              <a:defRPr/>
            </a:pPr>
            <a:r>
              <a:rPr lang="en-US" sz="2199" dirty="0">
                <a:solidFill>
                  <a:prstClr val="black"/>
                </a:solidFill>
                <a:cs typeface="Arial" panose="020B0604020202020204" pitchFamily="34" charset="0"/>
              </a:rPr>
              <a:t>Be a prudent business person</a:t>
            </a:r>
          </a:p>
          <a:p>
            <a:pPr>
              <a:defRPr/>
            </a:pPr>
            <a:r>
              <a:rPr lang="en-US" sz="2199" dirty="0">
                <a:solidFill>
                  <a:prstClr val="black"/>
                </a:solidFill>
                <a:cs typeface="Arial" panose="020B0604020202020204" pitchFamily="34" charset="0"/>
              </a:rPr>
              <a:t>Understand the competitive market conditions</a:t>
            </a:r>
          </a:p>
          <a:p>
            <a:pPr lvl="1">
              <a:defRPr/>
            </a:pPr>
            <a:r>
              <a:rPr lang="en-US" sz="2199" dirty="0">
                <a:solidFill>
                  <a:prstClr val="black"/>
                </a:solidFill>
                <a:cs typeface="Arial" panose="020B0604020202020204" pitchFamily="34" charset="0"/>
              </a:rPr>
              <a:t>Direct competition, if commercial, why isn't it being competed</a:t>
            </a:r>
          </a:p>
          <a:p>
            <a:pPr lvl="1">
              <a:defRPr/>
            </a:pPr>
            <a:r>
              <a:rPr lang="en-US" sz="2199" dirty="0">
                <a:solidFill>
                  <a:prstClr val="black"/>
                </a:solidFill>
                <a:cs typeface="Arial" panose="020B0604020202020204" pitchFamily="34" charset="0"/>
              </a:rPr>
              <a:t>Who makes products/services similar? Who buys besides USG?</a:t>
            </a:r>
          </a:p>
          <a:p>
            <a:pPr>
              <a:defRPr/>
            </a:pPr>
            <a:r>
              <a:rPr lang="en-US" sz="2199" dirty="0">
                <a:solidFill>
                  <a:prstClr val="black"/>
                </a:solidFill>
                <a:cs typeface="Arial" panose="020B0604020202020204" pitchFamily="34" charset="0"/>
              </a:rPr>
              <a:t>Reasonable knowledge of the market</a:t>
            </a:r>
          </a:p>
          <a:p>
            <a:pPr lvl="1">
              <a:defRPr/>
            </a:pPr>
            <a:r>
              <a:rPr lang="en-US" sz="2199" dirty="0">
                <a:solidFill>
                  <a:prstClr val="black"/>
                </a:solidFill>
                <a:cs typeface="Arial" panose="020B0604020202020204" pitchFamily="34" charset="0"/>
              </a:rPr>
              <a:t>What has the Government paid, what do others pay?</a:t>
            </a:r>
          </a:p>
          <a:p>
            <a:pPr lvl="1">
              <a:defRPr/>
            </a:pPr>
            <a:r>
              <a:rPr lang="en-US" sz="2199" dirty="0">
                <a:solidFill>
                  <a:prstClr val="black"/>
                </a:solidFill>
                <a:cs typeface="Arial" panose="020B0604020202020204" pitchFamily="34" charset="0"/>
              </a:rPr>
              <a:t>What is the value of the item/service; complexity, risk, difficulty </a:t>
            </a:r>
          </a:p>
          <a:p>
            <a:pPr>
              <a:defRPr/>
            </a:pPr>
            <a:r>
              <a:rPr lang="en-US" sz="2199" dirty="0">
                <a:solidFill>
                  <a:prstClr val="black"/>
                </a:solidFill>
                <a:cs typeface="Arial" panose="020B0604020202020204" pitchFamily="34" charset="0"/>
              </a:rPr>
              <a:t>Collecting data, and compiling it all to make informed recommendation</a:t>
            </a:r>
          </a:p>
          <a:p>
            <a:pPr lvl="1">
              <a:defRPr/>
            </a:pPr>
            <a:endParaRPr lang="en-US" dirty="0"/>
          </a:p>
        </p:txBody>
      </p:sp>
    </p:spTree>
    <p:extLst>
      <p:ext uri="{BB962C8B-B14F-4D97-AF65-F5344CB8AC3E}">
        <p14:creationId xmlns:p14="http://schemas.microsoft.com/office/powerpoint/2010/main" val="1784821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1212" y="0"/>
            <a:ext cx="8594429" cy="802302"/>
          </a:xfrm>
        </p:spPr>
        <p:txBody>
          <a:bodyPr/>
          <a:lstStyle/>
          <a:p>
            <a:r>
              <a:rPr lang="en-US" dirty="0" smtClean="0"/>
              <a:t>Commercial Item Definition (1)</a:t>
            </a:r>
            <a:endParaRPr lang="en-US" dirty="0"/>
          </a:p>
        </p:txBody>
      </p:sp>
      <p:sp>
        <p:nvSpPr>
          <p:cNvPr id="3" name="Content Placeholder 2"/>
          <p:cNvSpPr>
            <a:spLocks noGrp="1"/>
          </p:cNvSpPr>
          <p:nvPr>
            <p:ph idx="1"/>
          </p:nvPr>
        </p:nvSpPr>
        <p:spPr>
          <a:xfrm>
            <a:off x="677157" y="1412637"/>
            <a:ext cx="8594429" cy="5087572"/>
          </a:xfrm>
        </p:spPr>
        <p:txBody>
          <a:bodyPr>
            <a:normAutofit lnSpcReduction="10000"/>
          </a:bodyPr>
          <a:lstStyle/>
          <a:p>
            <a:pPr marL="691942" lvl="1" indent="0">
              <a:buNone/>
              <a:defRPr/>
            </a:pPr>
            <a:endParaRPr lang="en-US" sz="2199" dirty="0">
              <a:latin typeface="Century" panose="02040604050505020304" pitchFamily="18" charset="0"/>
            </a:endParaRPr>
          </a:p>
          <a:p>
            <a:pPr marL="691942" lvl="1" indent="0">
              <a:buNone/>
              <a:defRPr/>
            </a:pPr>
            <a:r>
              <a:rPr lang="en-US" sz="2199" dirty="0">
                <a:latin typeface="Century" panose="02040604050505020304" pitchFamily="18" charset="0"/>
              </a:rPr>
              <a:t>Any item that is OF A TYPE customarily used by the general public or by non-government entities for non-government purposes, and has been sold or offered for sale, leased, or licensed to the general public.</a:t>
            </a:r>
          </a:p>
          <a:p>
            <a:pPr marL="691942" lvl="1" indent="0">
              <a:buNone/>
              <a:defRPr/>
            </a:pPr>
            <a:endParaRPr lang="en-US" sz="2199" dirty="0">
              <a:latin typeface="Century" panose="02040604050505020304" pitchFamily="18" charset="0"/>
            </a:endParaRPr>
          </a:p>
          <a:p>
            <a:pPr marL="691942" lvl="1" indent="0">
              <a:buNone/>
              <a:defRPr/>
            </a:pPr>
            <a:r>
              <a:rPr lang="en-US" sz="2199" dirty="0">
                <a:latin typeface="Century" panose="02040604050505020304" pitchFamily="18" charset="0"/>
              </a:rPr>
              <a:t>Key Questions/Concepts/Considerations:</a:t>
            </a:r>
          </a:p>
          <a:p>
            <a:pPr marL="1434669" lvl="2" indent="-342797">
              <a:defRPr/>
            </a:pPr>
            <a:r>
              <a:rPr lang="en-US" sz="1999" dirty="0">
                <a:latin typeface="Century" panose="02040604050505020304" pitchFamily="18" charset="0"/>
              </a:rPr>
              <a:t>Ensure you understand the item or service.</a:t>
            </a:r>
          </a:p>
          <a:p>
            <a:pPr marL="1434669" lvl="2" indent="-342797">
              <a:defRPr/>
            </a:pPr>
            <a:r>
              <a:rPr lang="en-US" sz="1999" dirty="0">
                <a:latin typeface="Century" panose="02040604050505020304" pitchFamily="18" charset="0"/>
              </a:rPr>
              <a:t>Compare the proposed item to the commercial market options (are there variations? How does this affect the form, fit, and function?).</a:t>
            </a:r>
          </a:p>
          <a:p>
            <a:pPr marL="1434669" lvl="2" indent="-342797">
              <a:defRPr/>
            </a:pPr>
            <a:r>
              <a:rPr lang="en-US" sz="1999" dirty="0">
                <a:latin typeface="Century" panose="02040604050505020304" pitchFamily="18" charset="0"/>
              </a:rPr>
              <a:t>Know who the buyers and sellers of the item are.</a:t>
            </a:r>
          </a:p>
          <a:p>
            <a:pPr marL="1434669" lvl="2" indent="-342797">
              <a:defRPr/>
            </a:pPr>
            <a:r>
              <a:rPr lang="en-US" sz="1999" dirty="0">
                <a:latin typeface="Century" panose="02040604050505020304" pitchFamily="18" charset="0"/>
              </a:rPr>
              <a:t>Are commercial/nongovernment invoices available?</a:t>
            </a:r>
          </a:p>
          <a:p>
            <a:pPr marL="1434669" lvl="2" indent="-342797">
              <a:defRPr/>
            </a:pPr>
            <a:r>
              <a:rPr lang="en-US" sz="1999" dirty="0">
                <a:latin typeface="Century" panose="02040604050505020304" pitchFamily="18" charset="0"/>
              </a:rPr>
              <a:t>Are catalogs offered to the general public?</a:t>
            </a:r>
          </a:p>
          <a:p>
            <a:pPr marL="1434669" lvl="2" indent="-342797">
              <a:defRPr/>
            </a:pPr>
            <a:r>
              <a:rPr lang="en-US" sz="1999" dirty="0">
                <a:latin typeface="Century" panose="02040604050505020304" pitchFamily="18" charset="0"/>
              </a:rPr>
              <a:t>Consider context and industry practices.</a:t>
            </a:r>
          </a:p>
          <a:p>
            <a:pPr marL="1434669" lvl="2" indent="-342797">
              <a:defRPr/>
            </a:pPr>
            <a:endParaRPr lang="en-US" sz="1999" dirty="0">
              <a:latin typeface="Century" panose="02040604050505020304" pitchFamily="18" charset="0"/>
            </a:endParaRPr>
          </a:p>
          <a:p>
            <a:pPr marL="691942" lvl="1" indent="0">
              <a:buNone/>
              <a:defRPr/>
            </a:pPr>
            <a:endParaRPr lang="en-US" sz="2199" dirty="0"/>
          </a:p>
          <a:p>
            <a:pPr marL="691942" lvl="1" indent="0">
              <a:buNone/>
              <a:defRPr/>
            </a:pPr>
            <a:endParaRPr lang="en-US" sz="2199" dirty="0"/>
          </a:p>
          <a:p>
            <a:pPr>
              <a:buFont typeface="+mj-lt"/>
              <a:buAutoNum type="arabicPeriod"/>
            </a:pPr>
            <a:endParaRPr lang="en-US" dirty="0" smtClean="0"/>
          </a:p>
          <a:p>
            <a:endParaRPr lang="en-US" dirty="0"/>
          </a:p>
        </p:txBody>
      </p:sp>
    </p:spTree>
    <p:extLst>
      <p:ext uri="{BB962C8B-B14F-4D97-AF65-F5344CB8AC3E}">
        <p14:creationId xmlns:p14="http://schemas.microsoft.com/office/powerpoint/2010/main" val="93266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arn(inVertical)">
                                      <p:cBhvr>
                                        <p:cTn id="13" dur="500"/>
                                        <p:tgtEl>
                                          <p:spTgt spid="3">
                                            <p:txEl>
                                              <p:pRg st="5" end="5"/>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inVertical)">
                                      <p:cBhvr>
                                        <p:cTn id="16" dur="500"/>
                                        <p:tgtEl>
                                          <p:spTgt spid="3">
                                            <p:txEl>
                                              <p:pRg st="6" end="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arn(inVertical)">
                                      <p:cBhvr>
                                        <p:cTn id="19" dur="500"/>
                                        <p:tgtEl>
                                          <p:spTgt spid="3">
                                            <p:txEl>
                                              <p:pRg st="7" end="7"/>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arn(inVertical)">
                                      <p:cBhvr>
                                        <p:cTn id="22" dur="500"/>
                                        <p:tgtEl>
                                          <p:spTgt spid="3">
                                            <p:txEl>
                                              <p:pRg st="8" end="8"/>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barn(inVertical)">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3612" y="0"/>
            <a:ext cx="8594429" cy="802302"/>
          </a:xfrm>
        </p:spPr>
        <p:txBody>
          <a:bodyPr/>
          <a:lstStyle/>
          <a:p>
            <a:r>
              <a:rPr lang="en-US" dirty="0" smtClean="0"/>
              <a:t>Commercial Item Definition (2)</a:t>
            </a:r>
            <a:endParaRPr lang="en-US" dirty="0"/>
          </a:p>
        </p:txBody>
      </p:sp>
      <p:sp>
        <p:nvSpPr>
          <p:cNvPr id="3" name="Content Placeholder 2"/>
          <p:cNvSpPr>
            <a:spLocks noGrp="1"/>
          </p:cNvSpPr>
          <p:nvPr>
            <p:ph idx="1"/>
          </p:nvPr>
        </p:nvSpPr>
        <p:spPr>
          <a:xfrm>
            <a:off x="677157" y="1412637"/>
            <a:ext cx="8594429" cy="4628045"/>
          </a:xfrm>
        </p:spPr>
        <p:txBody>
          <a:bodyPr>
            <a:normAutofit/>
          </a:bodyPr>
          <a:lstStyle/>
          <a:p>
            <a:pPr marL="691942" lvl="1" indent="0">
              <a:buNone/>
              <a:defRPr/>
            </a:pPr>
            <a:endParaRPr lang="en-US" sz="2199" dirty="0">
              <a:latin typeface="Century" panose="02040604050505020304" pitchFamily="18" charset="0"/>
            </a:endParaRPr>
          </a:p>
          <a:p>
            <a:pPr marL="691942" lvl="1" indent="0">
              <a:buNone/>
              <a:defRPr/>
            </a:pPr>
            <a:r>
              <a:rPr lang="en-US" sz="2199" dirty="0">
                <a:latin typeface="Century" panose="02040604050505020304" pitchFamily="18" charset="0"/>
              </a:rPr>
              <a:t>An item that would fall under definition (1) except that it hasn’t hit the marketplace yet, but it will hit the marketplace by the time the government needs it. </a:t>
            </a:r>
          </a:p>
          <a:p>
            <a:pPr marL="691942" lvl="1" indent="0">
              <a:buNone/>
              <a:defRPr/>
            </a:pPr>
            <a:endParaRPr lang="en-US" sz="2199" dirty="0">
              <a:latin typeface="Century" panose="02040604050505020304" pitchFamily="18" charset="0"/>
            </a:endParaRPr>
          </a:p>
          <a:p>
            <a:pPr marL="691942" lvl="1" indent="0">
              <a:buNone/>
              <a:defRPr/>
            </a:pPr>
            <a:r>
              <a:rPr lang="en-US" sz="2199" dirty="0">
                <a:latin typeface="Century" panose="02040604050505020304" pitchFamily="18" charset="0"/>
              </a:rPr>
              <a:t>Key Questions/Concepts/Considerations:</a:t>
            </a:r>
          </a:p>
          <a:p>
            <a:pPr marL="1434669" lvl="2" indent="-342797">
              <a:defRPr/>
            </a:pPr>
            <a:r>
              <a:rPr lang="en-US" sz="1999" dirty="0">
                <a:latin typeface="Century" panose="02040604050505020304" pitchFamily="18" charset="0"/>
              </a:rPr>
              <a:t>Evaluate past/evolved item’s CID</a:t>
            </a:r>
          </a:p>
          <a:p>
            <a:pPr marL="1434669" lvl="2" indent="-342797">
              <a:defRPr/>
            </a:pPr>
            <a:r>
              <a:rPr lang="en-US" sz="1999" dirty="0">
                <a:latin typeface="Century" panose="02040604050505020304" pitchFamily="18" charset="0"/>
              </a:rPr>
              <a:t>Are there product launch documents? </a:t>
            </a:r>
          </a:p>
          <a:p>
            <a:pPr marL="1434669" lvl="2" indent="-342797">
              <a:defRPr/>
            </a:pPr>
            <a:r>
              <a:rPr lang="en-US" sz="1999" dirty="0">
                <a:latin typeface="Century" panose="02040604050505020304" pitchFamily="18" charset="0"/>
              </a:rPr>
              <a:t>Are there contracts in place for future delivery of the item?</a:t>
            </a:r>
          </a:p>
          <a:p>
            <a:pPr marL="1434669" lvl="2" indent="-342797">
              <a:defRPr/>
            </a:pPr>
            <a:r>
              <a:rPr lang="en-US" sz="1999" dirty="0">
                <a:latin typeface="Century" panose="02040604050505020304" pitchFamily="18" charset="0"/>
              </a:rPr>
              <a:t>Will the availability of the item be the same for the Government as it will be in the commercial marketplace? </a:t>
            </a:r>
          </a:p>
          <a:p>
            <a:pPr marL="691942" lvl="1" indent="0">
              <a:buNone/>
              <a:defRPr/>
            </a:pPr>
            <a:endParaRPr lang="en-US" sz="2199" dirty="0"/>
          </a:p>
          <a:p>
            <a:pPr marL="691942" lvl="1" indent="0">
              <a:buNone/>
              <a:defRPr/>
            </a:pPr>
            <a:endParaRPr lang="en-US" sz="2199" dirty="0"/>
          </a:p>
          <a:p>
            <a:pPr>
              <a:buFont typeface="+mj-lt"/>
              <a:buAutoNum type="arabicPeriod"/>
            </a:pPr>
            <a:endParaRPr lang="en-US" dirty="0" smtClean="0"/>
          </a:p>
          <a:p>
            <a:endParaRPr lang="en-US" dirty="0"/>
          </a:p>
        </p:txBody>
      </p:sp>
    </p:spTree>
    <p:extLst>
      <p:ext uri="{BB962C8B-B14F-4D97-AF65-F5344CB8AC3E}">
        <p14:creationId xmlns:p14="http://schemas.microsoft.com/office/powerpoint/2010/main" val="205873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arn(inVertical)">
                                      <p:cBhvr>
                                        <p:cTn id="13" dur="500"/>
                                        <p:tgtEl>
                                          <p:spTgt spid="3">
                                            <p:txEl>
                                              <p:pRg st="5" end="5"/>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inVertical)">
                                      <p:cBhvr>
                                        <p:cTn id="16" dur="500"/>
                                        <p:tgtEl>
                                          <p:spTgt spid="3">
                                            <p:txEl>
                                              <p:pRg st="6" end="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arn(inVertical)">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212" y="0"/>
            <a:ext cx="8594429" cy="802302"/>
          </a:xfrm>
        </p:spPr>
        <p:txBody>
          <a:bodyPr/>
          <a:lstStyle/>
          <a:p>
            <a:r>
              <a:rPr lang="en-US" dirty="0" smtClean="0"/>
              <a:t>Commercial Item Definition (3)</a:t>
            </a:r>
            <a:endParaRPr lang="en-US" dirty="0"/>
          </a:p>
        </p:txBody>
      </p:sp>
      <p:sp>
        <p:nvSpPr>
          <p:cNvPr id="3" name="Content Placeholder 2"/>
          <p:cNvSpPr>
            <a:spLocks noGrp="1"/>
          </p:cNvSpPr>
          <p:nvPr>
            <p:ph idx="1"/>
          </p:nvPr>
        </p:nvSpPr>
        <p:spPr>
          <a:xfrm>
            <a:off x="677157" y="1541505"/>
            <a:ext cx="8594429" cy="4937839"/>
          </a:xfrm>
        </p:spPr>
        <p:txBody>
          <a:bodyPr>
            <a:normAutofit lnSpcReduction="10000"/>
          </a:bodyPr>
          <a:lstStyle/>
          <a:p>
            <a:pPr marL="691942" lvl="1" indent="0">
              <a:buNone/>
              <a:defRPr/>
            </a:pPr>
            <a:r>
              <a:rPr lang="en-US" sz="2199" dirty="0">
                <a:latin typeface="Century" panose="02040604050505020304" pitchFamily="18" charset="0"/>
              </a:rPr>
              <a:t>An item that would fit paragraph (1) or (2) BUT FOR</a:t>
            </a:r>
          </a:p>
          <a:p>
            <a:pPr marL="691942" lvl="1" indent="0">
              <a:buNone/>
              <a:defRPr/>
            </a:pPr>
            <a:r>
              <a:rPr lang="en-US" sz="2199" dirty="0">
                <a:latin typeface="Century" panose="02040604050505020304" pitchFamily="18" charset="0"/>
              </a:rPr>
              <a:t>	(i) Modifications that are customarily available in the 		commercial marketplace, or</a:t>
            </a:r>
          </a:p>
          <a:p>
            <a:pPr marL="691942" lvl="1" indent="0">
              <a:buNone/>
              <a:defRPr/>
            </a:pPr>
            <a:r>
              <a:rPr lang="en-US" sz="2199" dirty="0">
                <a:latin typeface="Century" panose="02040604050505020304" pitchFamily="18" charset="0"/>
              </a:rPr>
              <a:t>	(ii) Minor modifications to meet government 					requirements	but do not significantly change the 				functional	characteristics of the item</a:t>
            </a:r>
          </a:p>
          <a:p>
            <a:pPr marL="691942" lvl="1" indent="0">
              <a:buNone/>
              <a:defRPr/>
            </a:pPr>
            <a:r>
              <a:rPr lang="en-US" sz="2199" dirty="0">
                <a:latin typeface="Century" panose="02040604050505020304" pitchFamily="18" charset="0"/>
              </a:rPr>
              <a:t>Key Questions/Concepts/Considerations:</a:t>
            </a:r>
          </a:p>
          <a:p>
            <a:pPr marL="1434669" lvl="2" indent="-342797">
              <a:defRPr/>
            </a:pPr>
            <a:r>
              <a:rPr lang="en-US" sz="1999" dirty="0">
                <a:latin typeface="Century" panose="02040604050505020304" pitchFamily="18" charset="0"/>
              </a:rPr>
              <a:t>Comparison items and details of the modification</a:t>
            </a:r>
          </a:p>
          <a:p>
            <a:pPr marL="1434669" lvl="2" indent="-342797">
              <a:defRPr/>
            </a:pPr>
            <a:r>
              <a:rPr lang="en-US" sz="1999" dirty="0">
                <a:latin typeface="Century" panose="02040604050505020304" pitchFamily="18" charset="0"/>
              </a:rPr>
              <a:t>Manufacturing process, same/different lines?</a:t>
            </a:r>
          </a:p>
          <a:p>
            <a:pPr marL="1434669" lvl="2" indent="-342797">
              <a:defRPr/>
            </a:pPr>
            <a:r>
              <a:rPr lang="en-US" sz="1999" dirty="0">
                <a:latin typeface="Century" panose="02040604050505020304" pitchFamily="18" charset="0"/>
              </a:rPr>
              <a:t>Drawings, specifications, contract terms and conditions</a:t>
            </a:r>
          </a:p>
          <a:p>
            <a:pPr marL="1434669" lvl="2" indent="-342797">
              <a:defRPr/>
            </a:pPr>
            <a:r>
              <a:rPr lang="en-US" sz="1999" dirty="0">
                <a:latin typeface="Century" panose="02040604050505020304" pitchFamily="18" charset="0"/>
              </a:rPr>
              <a:t>Does the supplier perform similar modifications for non-Government customers? </a:t>
            </a:r>
          </a:p>
          <a:p>
            <a:pPr marL="1434669" lvl="2" indent="-342797">
              <a:defRPr/>
            </a:pPr>
            <a:r>
              <a:rPr lang="en-US" sz="1999" dirty="0">
                <a:latin typeface="Century" panose="02040604050505020304" pitchFamily="18" charset="0"/>
              </a:rPr>
              <a:t>Do manufacturers routinely modify items to meet customer needs?</a:t>
            </a:r>
          </a:p>
          <a:p>
            <a:pPr marL="1434669" lvl="2" indent="-342797">
              <a:defRPr/>
            </a:pPr>
            <a:endParaRPr lang="en-US" sz="1999" dirty="0">
              <a:latin typeface="Century" panose="02040604050505020304" pitchFamily="18" charset="0"/>
            </a:endParaRPr>
          </a:p>
          <a:p>
            <a:pPr marL="1434669" lvl="2" indent="-342797">
              <a:defRPr/>
            </a:pPr>
            <a:endParaRPr lang="en-US" sz="1999" dirty="0">
              <a:latin typeface="Century" panose="02040604050505020304" pitchFamily="18" charset="0"/>
            </a:endParaRPr>
          </a:p>
          <a:p>
            <a:pPr marL="691942" lvl="1" indent="0">
              <a:buNone/>
              <a:defRPr/>
            </a:pPr>
            <a:endParaRPr lang="en-US" sz="2199" dirty="0"/>
          </a:p>
          <a:p>
            <a:pPr marL="691942" lvl="1" indent="0">
              <a:buNone/>
              <a:defRPr/>
            </a:pPr>
            <a:endParaRPr lang="en-US" sz="2199" dirty="0"/>
          </a:p>
          <a:p>
            <a:pPr>
              <a:buFont typeface="+mj-lt"/>
              <a:buAutoNum type="arabicPeriod"/>
            </a:pPr>
            <a:endParaRPr lang="en-US" dirty="0" smtClean="0"/>
          </a:p>
          <a:p>
            <a:endParaRPr lang="en-US" dirty="0"/>
          </a:p>
        </p:txBody>
      </p:sp>
    </p:spTree>
    <p:extLst>
      <p:ext uri="{BB962C8B-B14F-4D97-AF65-F5344CB8AC3E}">
        <p14:creationId xmlns:p14="http://schemas.microsoft.com/office/powerpoint/2010/main" val="73686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arn(inVertical)">
                                      <p:cBhvr>
                                        <p:cTn id="13" dur="500"/>
                                        <p:tgtEl>
                                          <p:spTgt spid="3">
                                            <p:txEl>
                                              <p:pRg st="5" end="5"/>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inVertical)">
                                      <p:cBhvr>
                                        <p:cTn id="16" dur="500"/>
                                        <p:tgtEl>
                                          <p:spTgt spid="3">
                                            <p:txEl>
                                              <p:pRg st="6" end="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arn(inVertical)">
                                      <p:cBhvr>
                                        <p:cTn id="19" dur="500"/>
                                        <p:tgtEl>
                                          <p:spTgt spid="3">
                                            <p:txEl>
                                              <p:pRg st="7" end="7"/>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arn(inVertical)">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3612" y="0"/>
            <a:ext cx="8594429" cy="802302"/>
          </a:xfrm>
        </p:spPr>
        <p:txBody>
          <a:bodyPr/>
          <a:lstStyle/>
          <a:p>
            <a:r>
              <a:rPr lang="en-US" dirty="0" smtClean="0"/>
              <a:t>Commercial Item Definition (4)</a:t>
            </a:r>
            <a:endParaRPr lang="en-US" dirty="0"/>
          </a:p>
        </p:txBody>
      </p:sp>
      <p:sp>
        <p:nvSpPr>
          <p:cNvPr id="3" name="Content Placeholder 2"/>
          <p:cNvSpPr>
            <a:spLocks noGrp="1"/>
          </p:cNvSpPr>
          <p:nvPr>
            <p:ph idx="1"/>
          </p:nvPr>
        </p:nvSpPr>
        <p:spPr>
          <a:xfrm>
            <a:off x="677157" y="1412636"/>
            <a:ext cx="8594429" cy="5119702"/>
          </a:xfrm>
        </p:spPr>
        <p:txBody>
          <a:bodyPr>
            <a:normAutofit/>
          </a:bodyPr>
          <a:lstStyle/>
          <a:p>
            <a:pPr marL="691942" lvl="1" indent="0">
              <a:buNone/>
              <a:defRPr/>
            </a:pPr>
            <a:r>
              <a:rPr lang="en-US" sz="2199" dirty="0">
                <a:latin typeface="Century" panose="02040604050505020304" pitchFamily="18" charset="0"/>
              </a:rPr>
              <a:t>A combination of items that can fall under definitions (1), (2), (3), or (5) </a:t>
            </a:r>
          </a:p>
          <a:p>
            <a:pPr marL="691942" lvl="1" indent="0">
              <a:buNone/>
              <a:defRPr/>
            </a:pPr>
            <a:endParaRPr lang="en-US" sz="2199" dirty="0">
              <a:latin typeface="Century" panose="02040604050505020304" pitchFamily="18" charset="0"/>
            </a:endParaRPr>
          </a:p>
          <a:p>
            <a:pPr marL="691942" lvl="1" indent="0">
              <a:buNone/>
              <a:defRPr/>
            </a:pPr>
            <a:r>
              <a:rPr lang="en-US" sz="2199" dirty="0">
                <a:latin typeface="Century" panose="02040604050505020304" pitchFamily="18" charset="0"/>
              </a:rPr>
              <a:t>Key Questions/Concepts/Considerations:</a:t>
            </a:r>
          </a:p>
          <a:p>
            <a:pPr marL="1434669" lvl="2" indent="-342797">
              <a:defRPr/>
            </a:pPr>
            <a:r>
              <a:rPr lang="en-US" sz="1999" dirty="0">
                <a:latin typeface="Century" panose="02040604050505020304" pitchFamily="18" charset="0"/>
              </a:rPr>
              <a:t>In most instances, a combination of commercial items will result in a commercial end item, but not every single component in an end item must be commercial for the item to be commercial.</a:t>
            </a:r>
          </a:p>
          <a:p>
            <a:pPr marL="1434669" lvl="2" indent="-342797">
              <a:defRPr/>
            </a:pPr>
            <a:r>
              <a:rPr lang="en-US" sz="1999" dirty="0">
                <a:latin typeface="Century" panose="02040604050505020304" pitchFamily="18" charset="0"/>
              </a:rPr>
              <a:t>The contracting officer, likely with  assistance of technical specialists, needs to determine whether or not the combination results in a commercial item.</a:t>
            </a:r>
          </a:p>
          <a:p>
            <a:pPr marL="691942" lvl="1" indent="0">
              <a:buNone/>
              <a:defRPr/>
            </a:pPr>
            <a:endParaRPr lang="en-US" sz="2199" dirty="0"/>
          </a:p>
          <a:p>
            <a:pPr marL="691942" lvl="1" indent="0">
              <a:buNone/>
              <a:defRPr/>
            </a:pPr>
            <a:endParaRPr lang="en-US" sz="2199" dirty="0"/>
          </a:p>
          <a:p>
            <a:pPr>
              <a:buFont typeface="+mj-lt"/>
              <a:buAutoNum type="arabicPeriod"/>
            </a:pPr>
            <a:endParaRPr lang="en-US" dirty="0" smtClean="0"/>
          </a:p>
          <a:p>
            <a:endParaRPr lang="en-US" dirty="0"/>
          </a:p>
        </p:txBody>
      </p:sp>
    </p:spTree>
    <p:extLst>
      <p:ext uri="{BB962C8B-B14F-4D97-AF65-F5344CB8AC3E}">
        <p14:creationId xmlns:p14="http://schemas.microsoft.com/office/powerpoint/2010/main" val="179800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396" y="152400"/>
            <a:ext cx="8594429" cy="802302"/>
          </a:xfrm>
        </p:spPr>
        <p:txBody>
          <a:bodyPr/>
          <a:lstStyle/>
          <a:p>
            <a:r>
              <a:rPr lang="en-US" dirty="0" smtClean="0"/>
              <a:t>Commercial Item Definition (5)</a:t>
            </a:r>
            <a:endParaRPr lang="en-US" dirty="0"/>
          </a:p>
        </p:txBody>
      </p:sp>
      <p:sp>
        <p:nvSpPr>
          <p:cNvPr id="3" name="Content Placeholder 2"/>
          <p:cNvSpPr>
            <a:spLocks noGrp="1"/>
          </p:cNvSpPr>
          <p:nvPr>
            <p:ph idx="1"/>
          </p:nvPr>
        </p:nvSpPr>
        <p:spPr>
          <a:xfrm>
            <a:off x="677157" y="1412636"/>
            <a:ext cx="8594429" cy="5119702"/>
          </a:xfrm>
        </p:spPr>
        <p:txBody>
          <a:bodyPr>
            <a:normAutofit lnSpcReduction="10000"/>
          </a:bodyPr>
          <a:lstStyle/>
          <a:p>
            <a:pPr marL="691942" lvl="1" indent="0">
              <a:buNone/>
              <a:defRPr/>
            </a:pPr>
            <a:r>
              <a:rPr lang="en-US" sz="2199" dirty="0">
                <a:latin typeface="Century" panose="02040604050505020304" pitchFamily="18" charset="0"/>
              </a:rPr>
              <a:t>Installation, maintenance, repair, training, and other services, IF</a:t>
            </a:r>
          </a:p>
          <a:p>
            <a:pPr marL="1091872" lvl="2" indent="0">
              <a:buNone/>
              <a:defRPr/>
            </a:pPr>
            <a:r>
              <a:rPr lang="en-US" sz="1999" dirty="0">
                <a:latin typeface="Century" panose="02040604050505020304" pitchFamily="18" charset="0"/>
              </a:rPr>
              <a:t>(i) Such services are procured for support of an item that fall under definitions (1)-(4); and…</a:t>
            </a:r>
          </a:p>
          <a:p>
            <a:pPr marL="1091872" lvl="2" indent="0">
              <a:buNone/>
              <a:defRPr/>
            </a:pPr>
            <a:r>
              <a:rPr lang="en-US" sz="1999" dirty="0">
                <a:latin typeface="Century" panose="02040604050505020304" pitchFamily="18" charset="0"/>
              </a:rPr>
              <a:t>(ii) the services are available to the general public under similar terms &amp; conditions</a:t>
            </a:r>
          </a:p>
          <a:p>
            <a:pPr marL="1091872" lvl="2" indent="0">
              <a:buNone/>
              <a:defRPr/>
            </a:pPr>
            <a:endParaRPr lang="en-US" sz="1999" dirty="0">
              <a:latin typeface="Century" panose="02040604050505020304" pitchFamily="18" charset="0"/>
            </a:endParaRPr>
          </a:p>
          <a:p>
            <a:pPr marL="691942" lvl="1" indent="0">
              <a:buNone/>
              <a:defRPr/>
            </a:pPr>
            <a:r>
              <a:rPr lang="en-US" sz="2199" dirty="0">
                <a:latin typeface="Century" panose="02040604050505020304" pitchFamily="18" charset="0"/>
              </a:rPr>
              <a:t>Key Questions/Concepts/Considerations:</a:t>
            </a:r>
          </a:p>
          <a:p>
            <a:pPr marL="1434669" lvl="2" indent="-342797">
              <a:defRPr/>
            </a:pPr>
            <a:r>
              <a:rPr lang="en-US" sz="1999" dirty="0">
                <a:latin typeface="Century" panose="02040604050505020304" pitchFamily="18" charset="0"/>
              </a:rPr>
              <a:t>Previous CID on the product that the offered service is supporting.</a:t>
            </a:r>
          </a:p>
          <a:p>
            <a:pPr marL="1434669" lvl="2" indent="-342797">
              <a:defRPr/>
            </a:pPr>
            <a:r>
              <a:rPr lang="en-US" sz="1999" dirty="0">
                <a:latin typeface="Century" panose="02040604050505020304" pitchFamily="18" charset="0"/>
              </a:rPr>
              <a:t>Does the provider have commercial clients?</a:t>
            </a:r>
          </a:p>
          <a:p>
            <a:pPr marL="1434669" lvl="2" indent="-342797">
              <a:defRPr/>
            </a:pPr>
            <a:r>
              <a:rPr lang="en-US" sz="1999" dirty="0">
                <a:latin typeface="Century" panose="02040604050505020304" pitchFamily="18" charset="0"/>
              </a:rPr>
              <a:t>Review T&amp;Cs</a:t>
            </a:r>
          </a:p>
          <a:p>
            <a:pPr marL="1434669" lvl="2" indent="-342797">
              <a:defRPr/>
            </a:pPr>
            <a:r>
              <a:rPr lang="en-US" sz="2199" dirty="0">
                <a:latin typeface="Century" panose="02040604050505020304" pitchFamily="18" charset="0"/>
              </a:rPr>
              <a:t>Are there any Government-unique liability concerns (e. g., a hazardous work environment) and would this affect the terms and conditions of the service?</a:t>
            </a:r>
          </a:p>
          <a:p>
            <a:pPr marL="1434669" lvl="2" indent="-342797">
              <a:defRPr/>
            </a:pPr>
            <a:endParaRPr lang="en-US" sz="2199" dirty="0">
              <a:latin typeface="Century" panose="02040604050505020304" pitchFamily="18" charset="0"/>
            </a:endParaRPr>
          </a:p>
          <a:p>
            <a:pPr>
              <a:buFont typeface="+mj-lt"/>
              <a:buAutoNum type="arabicPeriod"/>
            </a:pPr>
            <a:endParaRPr lang="en-US" dirty="0" smtClean="0"/>
          </a:p>
          <a:p>
            <a:endParaRPr lang="en-US" dirty="0"/>
          </a:p>
        </p:txBody>
      </p:sp>
    </p:spTree>
    <p:extLst>
      <p:ext uri="{BB962C8B-B14F-4D97-AF65-F5344CB8AC3E}">
        <p14:creationId xmlns:p14="http://schemas.microsoft.com/office/powerpoint/2010/main" val="143706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arn(inVertical)">
                                      <p:cBhvr>
                                        <p:cTn id="10" dur="500"/>
                                        <p:tgtEl>
                                          <p:spTgt spid="3">
                                            <p:txEl>
                                              <p:pRg st="5" end="5"/>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arn(inVertical)">
                                      <p:cBhvr>
                                        <p:cTn id="13" dur="500"/>
                                        <p:tgtEl>
                                          <p:spTgt spid="3">
                                            <p:txEl>
                                              <p:pRg st="6" end="6"/>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arn(inVertical)">
                                      <p:cBhvr>
                                        <p:cTn id="16" dur="500"/>
                                        <p:tgtEl>
                                          <p:spTgt spid="3">
                                            <p:txEl>
                                              <p:pRg st="7" end="7"/>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arn(inVertical)">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7412" y="152400"/>
            <a:ext cx="8594429" cy="802302"/>
          </a:xfrm>
        </p:spPr>
        <p:txBody>
          <a:bodyPr/>
          <a:lstStyle/>
          <a:p>
            <a:r>
              <a:rPr lang="en-US" dirty="0" smtClean="0"/>
              <a:t>Commercial Item Definition (6)</a:t>
            </a:r>
            <a:endParaRPr lang="en-US" dirty="0"/>
          </a:p>
        </p:txBody>
      </p:sp>
      <p:sp>
        <p:nvSpPr>
          <p:cNvPr id="3" name="Content Placeholder 2"/>
          <p:cNvSpPr>
            <a:spLocks noGrp="1"/>
          </p:cNvSpPr>
          <p:nvPr>
            <p:ph idx="1"/>
          </p:nvPr>
        </p:nvSpPr>
        <p:spPr>
          <a:xfrm>
            <a:off x="677157" y="1412636"/>
            <a:ext cx="8594429" cy="5119702"/>
          </a:xfrm>
        </p:spPr>
        <p:txBody>
          <a:bodyPr>
            <a:normAutofit/>
          </a:bodyPr>
          <a:lstStyle/>
          <a:p>
            <a:pPr marL="691942" lvl="1" indent="0">
              <a:buNone/>
              <a:defRPr/>
            </a:pPr>
            <a:r>
              <a:rPr lang="en-US" sz="2199" dirty="0"/>
              <a:t>Services OF A TYPE offered and sold competitively in substantial quantities based on established catalog or market prices for specific tasks or outcomes, under standard commercial terms &amp; conditions.</a:t>
            </a:r>
          </a:p>
          <a:p>
            <a:pPr marL="691942" lvl="1" indent="0">
              <a:buNone/>
              <a:defRPr/>
            </a:pPr>
            <a:endParaRPr lang="en-US" sz="2199" dirty="0"/>
          </a:p>
          <a:p>
            <a:pPr marL="691942" lvl="1" indent="0">
              <a:buNone/>
              <a:defRPr/>
            </a:pPr>
            <a:r>
              <a:rPr lang="en-US" sz="2199" dirty="0"/>
              <a:t>Key Questions/Concepts/Considerations:</a:t>
            </a:r>
          </a:p>
          <a:p>
            <a:pPr marL="1434669" lvl="2" indent="-342797">
              <a:defRPr/>
            </a:pPr>
            <a:r>
              <a:rPr lang="en-US" sz="2199" dirty="0"/>
              <a:t>The mere fact that a service appears in a catalog does not make it commercial.</a:t>
            </a:r>
          </a:p>
          <a:p>
            <a:pPr marL="1434669" lvl="2" indent="-342797">
              <a:defRPr/>
            </a:pPr>
            <a:r>
              <a:rPr lang="en-US" sz="2199" dirty="0"/>
              <a:t>Is there adequate competition for the services?</a:t>
            </a:r>
          </a:p>
          <a:p>
            <a:pPr marL="1434669" lvl="2" indent="-342797">
              <a:defRPr/>
            </a:pPr>
            <a:r>
              <a:rPr lang="en-US" sz="2199" dirty="0"/>
              <a:t>Based on the exact service, figure out what “substantial quantities” warrants.</a:t>
            </a:r>
          </a:p>
          <a:p>
            <a:pPr marL="1434669" lvl="2" indent="-342797">
              <a:defRPr/>
            </a:pPr>
            <a:r>
              <a:rPr lang="en-US" sz="2199" dirty="0"/>
              <a:t>Review T&amp;Cs</a:t>
            </a:r>
            <a:endParaRPr lang="en-US" dirty="0" smtClean="0"/>
          </a:p>
          <a:p>
            <a:endParaRPr lang="en-US" dirty="0"/>
          </a:p>
        </p:txBody>
      </p:sp>
    </p:spTree>
    <p:extLst>
      <p:ext uri="{BB962C8B-B14F-4D97-AF65-F5344CB8AC3E}">
        <p14:creationId xmlns:p14="http://schemas.microsoft.com/office/powerpoint/2010/main" val="54575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inVertical)">
                                      <p:cBhvr>
                                        <p:cTn id="16" dur="500"/>
                                        <p:tgtEl>
                                          <p:spTgt spid="3">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Vertical)">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844D3C-4C5C-48C5-BAD4-17323B865852}"/>
              </a:ext>
            </a:extLst>
          </p:cNvPr>
          <p:cNvSpPr>
            <a:spLocks noGrp="1"/>
          </p:cNvSpPr>
          <p:nvPr>
            <p:ph type="title"/>
          </p:nvPr>
        </p:nvSpPr>
        <p:spPr>
          <a:xfrm>
            <a:off x="2790323" y="89250"/>
            <a:ext cx="9386028" cy="868136"/>
          </a:xfrm>
        </p:spPr>
        <p:txBody>
          <a:bodyPr/>
          <a:lstStyle/>
          <a:p>
            <a:pPr algn="ctr"/>
            <a:r>
              <a:rPr lang="en-US" dirty="0"/>
              <a:t>Leadership Need for Speed</a:t>
            </a:r>
          </a:p>
        </p:txBody>
      </p:sp>
      <p:sp>
        <p:nvSpPr>
          <p:cNvPr id="4" name="Rectangle 3">
            <a:extLst>
              <a:ext uri="{FF2B5EF4-FFF2-40B4-BE49-F238E27FC236}">
                <a16:creationId xmlns:a16="http://schemas.microsoft.com/office/drawing/2014/main" id="{01F9947B-2E87-4799-A7E3-BC5507A5A9D8}"/>
              </a:ext>
            </a:extLst>
          </p:cNvPr>
          <p:cNvSpPr/>
          <p:nvPr/>
        </p:nvSpPr>
        <p:spPr>
          <a:xfrm>
            <a:off x="294176" y="2765671"/>
            <a:ext cx="2997732" cy="707446"/>
          </a:xfrm>
          <a:prstGeom prst="rect">
            <a:avLst/>
          </a:prstGeom>
        </p:spPr>
        <p:txBody>
          <a:bodyPr wrap="none">
            <a:spAutoFit/>
          </a:bodyPr>
          <a:lstStyle/>
          <a:p>
            <a:pPr algn="ctr"/>
            <a:r>
              <a:rPr lang="en-US" sz="1999" i="1" dirty="0"/>
              <a:t>“We need to move faster!” </a:t>
            </a:r>
          </a:p>
          <a:p>
            <a:pPr algn="ctr"/>
            <a:r>
              <a:rPr lang="en-US" sz="1999" dirty="0"/>
              <a:t>Dr. Griffin, USD(R&amp;E)</a:t>
            </a:r>
          </a:p>
        </p:txBody>
      </p:sp>
      <p:pic>
        <p:nvPicPr>
          <p:cNvPr id="5" name="Picture 2" descr="Image result for dr mike griffin">
            <a:extLst>
              <a:ext uri="{FF2B5EF4-FFF2-40B4-BE49-F238E27FC236}">
                <a16:creationId xmlns:a16="http://schemas.microsoft.com/office/drawing/2014/main" id="{1701A97B-957F-4C5C-84FD-E08A5C71182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6515" y="1300504"/>
            <a:ext cx="2643175" cy="14584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73E4E51-D5AB-4CD4-B2D0-A7377079D2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4476" y="1312785"/>
            <a:ext cx="2643175" cy="1461624"/>
          </a:xfrm>
          <a:prstGeom prst="rect">
            <a:avLst/>
          </a:prstGeom>
        </p:spPr>
      </p:pic>
      <p:sp>
        <p:nvSpPr>
          <p:cNvPr id="7" name="Rectangle 6">
            <a:extLst>
              <a:ext uri="{FF2B5EF4-FFF2-40B4-BE49-F238E27FC236}">
                <a16:creationId xmlns:a16="http://schemas.microsoft.com/office/drawing/2014/main" id="{BB0C2B7C-FD52-4AA4-836B-75EAC7A03F71}"/>
              </a:ext>
            </a:extLst>
          </p:cNvPr>
          <p:cNvSpPr/>
          <p:nvPr/>
        </p:nvSpPr>
        <p:spPr>
          <a:xfrm>
            <a:off x="3557814" y="2778615"/>
            <a:ext cx="2545803" cy="707446"/>
          </a:xfrm>
          <a:prstGeom prst="rect">
            <a:avLst/>
          </a:prstGeom>
        </p:spPr>
        <p:txBody>
          <a:bodyPr wrap="none">
            <a:spAutoFit/>
          </a:bodyPr>
          <a:lstStyle/>
          <a:p>
            <a:pPr algn="ctr"/>
            <a:r>
              <a:rPr lang="en-US" sz="1999" i="1" dirty="0"/>
              <a:t>“It’s all about velocity”</a:t>
            </a:r>
          </a:p>
          <a:p>
            <a:pPr algn="ctr"/>
            <a:r>
              <a:rPr lang="en-US" sz="1999" dirty="0"/>
              <a:t>Ms. Lord, USD(A&amp;S)</a:t>
            </a:r>
          </a:p>
        </p:txBody>
      </p:sp>
      <p:pic>
        <p:nvPicPr>
          <p:cNvPr id="8" name="Picture 2" descr="https://pbs.twimg.com/media/DlNiUevX4AAe5gn.jpg">
            <a:extLst>
              <a:ext uri="{FF2B5EF4-FFF2-40B4-BE49-F238E27FC236}">
                <a16:creationId xmlns:a16="http://schemas.microsoft.com/office/drawing/2014/main" id="{E7830356-CFA2-4812-9867-83C1D6ED6CB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631816" y="1303367"/>
            <a:ext cx="2073609" cy="14636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5CCD208-DA32-49E7-8A70-419FE0625D06}"/>
              </a:ext>
            </a:extLst>
          </p:cNvPr>
          <p:cNvSpPr/>
          <p:nvPr/>
        </p:nvSpPr>
        <p:spPr>
          <a:xfrm>
            <a:off x="6316276" y="2758499"/>
            <a:ext cx="2788179" cy="707446"/>
          </a:xfrm>
          <a:prstGeom prst="rect">
            <a:avLst/>
          </a:prstGeom>
        </p:spPr>
        <p:txBody>
          <a:bodyPr wrap="none">
            <a:spAutoFit/>
          </a:bodyPr>
          <a:lstStyle/>
          <a:p>
            <a:pPr algn="ctr"/>
            <a:r>
              <a:rPr lang="en-US" sz="1999" i="1" dirty="0"/>
              <a:t>“Focus on speed-to-field”</a:t>
            </a:r>
            <a:br>
              <a:rPr lang="en-US" sz="1999" i="1" dirty="0"/>
            </a:br>
            <a:r>
              <a:rPr lang="en-US" sz="1999" dirty="0"/>
              <a:t>Mr. Shaffer, DUSD(A&amp;S)</a:t>
            </a:r>
          </a:p>
        </p:txBody>
      </p:sp>
      <p:pic>
        <p:nvPicPr>
          <p:cNvPr id="10" name="Picture 9">
            <a:extLst>
              <a:ext uri="{FF2B5EF4-FFF2-40B4-BE49-F238E27FC236}">
                <a16:creationId xmlns:a16="http://schemas.microsoft.com/office/drawing/2014/main" id="{31E5BB27-54E4-4F22-B48B-8BEFA422B3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1703" y="3944635"/>
            <a:ext cx="2643176" cy="1451028"/>
          </a:xfrm>
          <a:prstGeom prst="rect">
            <a:avLst/>
          </a:prstGeom>
        </p:spPr>
      </p:pic>
      <p:sp>
        <p:nvSpPr>
          <p:cNvPr id="11" name="Rectangle 10">
            <a:extLst>
              <a:ext uri="{FF2B5EF4-FFF2-40B4-BE49-F238E27FC236}">
                <a16:creationId xmlns:a16="http://schemas.microsoft.com/office/drawing/2014/main" id="{D5209969-0462-4828-A700-6798C8A64458}"/>
              </a:ext>
            </a:extLst>
          </p:cNvPr>
          <p:cNvSpPr/>
          <p:nvPr/>
        </p:nvSpPr>
        <p:spPr>
          <a:xfrm>
            <a:off x="173108" y="5449316"/>
            <a:ext cx="3287737" cy="707446"/>
          </a:xfrm>
          <a:prstGeom prst="rect">
            <a:avLst/>
          </a:prstGeom>
        </p:spPr>
        <p:txBody>
          <a:bodyPr wrap="none">
            <a:spAutoFit/>
          </a:bodyPr>
          <a:lstStyle/>
          <a:p>
            <a:pPr algn="ctr"/>
            <a:r>
              <a:rPr lang="en-US" sz="1999" i="1" dirty="0"/>
              <a:t>“U.S. lost its ability to go fast”</a:t>
            </a:r>
          </a:p>
          <a:p>
            <a:pPr algn="ctr"/>
            <a:r>
              <a:rPr lang="en-US" sz="1999" dirty="0"/>
              <a:t>Gen Hyten, USSTRATCOM</a:t>
            </a:r>
          </a:p>
        </p:txBody>
      </p:sp>
      <p:pic>
        <p:nvPicPr>
          <p:cNvPr id="1026" name="Picture 2" descr="Image result for jim geurts">
            <a:extLst>
              <a:ext uri="{FF2B5EF4-FFF2-40B4-BE49-F238E27FC236}">
                <a16:creationId xmlns:a16="http://schemas.microsoft.com/office/drawing/2014/main" id="{2E1B0B3E-44BF-4513-9864-0AEC70F4BE17}"/>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558487" y="3944635"/>
            <a:ext cx="2643175" cy="145102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80B7719-08AE-491A-BDC8-C94CA00D69E8}"/>
              </a:ext>
            </a:extLst>
          </p:cNvPr>
          <p:cNvSpPr/>
          <p:nvPr/>
        </p:nvSpPr>
        <p:spPr>
          <a:xfrm>
            <a:off x="6386510" y="5404723"/>
            <a:ext cx="2969655" cy="707446"/>
          </a:xfrm>
          <a:prstGeom prst="rect">
            <a:avLst/>
          </a:prstGeom>
        </p:spPr>
        <p:txBody>
          <a:bodyPr wrap="none">
            <a:spAutoFit/>
          </a:bodyPr>
          <a:lstStyle/>
          <a:p>
            <a:pPr algn="ctr"/>
            <a:r>
              <a:rPr lang="en-US" sz="1999" i="1" dirty="0"/>
              <a:t>“Velocity is my advantage”</a:t>
            </a:r>
          </a:p>
          <a:p>
            <a:pPr algn="ctr"/>
            <a:r>
              <a:rPr lang="en-US" sz="1999" dirty="0"/>
              <a:t>Mr. </a:t>
            </a:r>
            <a:r>
              <a:rPr lang="en-US" sz="1999" dirty="0" err="1"/>
              <a:t>Guerts</a:t>
            </a:r>
            <a:r>
              <a:rPr lang="en-US" sz="1999" dirty="0"/>
              <a:t>, Navy SAE</a:t>
            </a:r>
          </a:p>
        </p:txBody>
      </p:sp>
      <p:pic>
        <p:nvPicPr>
          <p:cNvPr id="15" name="Picture 2" descr="Under Secretary of the Army Ryan D. McCarthy discusses the role sustainment will have in the new Army Futures Command.">
            <a:extLst>
              <a:ext uri="{FF2B5EF4-FFF2-40B4-BE49-F238E27FC236}">
                <a16:creationId xmlns:a16="http://schemas.microsoft.com/office/drawing/2014/main" id="{1D62AD26-4E82-4AFC-BE61-70E4AECCD33B}"/>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545042" y="3944636"/>
            <a:ext cx="2643176" cy="14616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136DF0A-D037-4B27-9810-6A383314FDA5}"/>
              </a:ext>
            </a:extLst>
          </p:cNvPr>
          <p:cNvSpPr/>
          <p:nvPr/>
        </p:nvSpPr>
        <p:spPr>
          <a:xfrm>
            <a:off x="3644068" y="5415321"/>
            <a:ext cx="2555162" cy="707446"/>
          </a:xfrm>
          <a:prstGeom prst="rect">
            <a:avLst/>
          </a:prstGeom>
        </p:spPr>
        <p:txBody>
          <a:bodyPr wrap="none">
            <a:spAutoFit/>
          </a:bodyPr>
          <a:lstStyle/>
          <a:p>
            <a:pPr algn="ctr"/>
            <a:r>
              <a:rPr lang="en-US" sz="1999" i="1" dirty="0"/>
              <a:t>“We have to go faster”</a:t>
            </a:r>
          </a:p>
          <a:p>
            <a:pPr algn="ctr"/>
            <a:r>
              <a:rPr lang="en-US" sz="1999" dirty="0"/>
              <a:t>Mr. McCarthy, </a:t>
            </a:r>
            <a:r>
              <a:rPr lang="en-US" sz="1999" dirty="0" err="1"/>
              <a:t>USecA</a:t>
            </a:r>
            <a:endParaRPr lang="en-US" sz="1999" dirty="0"/>
          </a:p>
        </p:txBody>
      </p:sp>
      <p:sp>
        <p:nvSpPr>
          <p:cNvPr id="17" name="TextBox 16"/>
          <p:cNvSpPr txBox="1"/>
          <p:nvPr/>
        </p:nvSpPr>
        <p:spPr>
          <a:xfrm>
            <a:off x="9254256" y="2753494"/>
            <a:ext cx="2946032" cy="984629"/>
          </a:xfrm>
          <a:prstGeom prst="rect">
            <a:avLst/>
          </a:prstGeom>
          <a:noFill/>
        </p:spPr>
        <p:txBody>
          <a:bodyPr wrap="square" rtlCol="0">
            <a:spAutoFit/>
          </a:bodyPr>
          <a:lstStyle/>
          <a:p>
            <a:r>
              <a:rPr lang="en-US" sz="1799" dirty="0"/>
              <a:t>“</a:t>
            </a:r>
            <a:r>
              <a:rPr lang="en-US" sz="1999" i="1" dirty="0"/>
              <a:t>Speed is our focus</a:t>
            </a:r>
            <a:r>
              <a:rPr lang="en-US" sz="1799" dirty="0"/>
              <a:t>”</a:t>
            </a:r>
          </a:p>
          <a:p>
            <a:r>
              <a:rPr lang="en-US" sz="1999" dirty="0"/>
              <a:t>Dr. Roper, USAF SAE</a:t>
            </a:r>
          </a:p>
          <a:p>
            <a:endParaRPr lang="en-US" sz="1799" dirty="0"/>
          </a:p>
        </p:txBody>
      </p:sp>
      <p:pic>
        <p:nvPicPr>
          <p:cNvPr id="2" name="Picture 1" descr="Screen Clippi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274991" y="1308844"/>
            <a:ext cx="2381252" cy="1461792"/>
          </a:xfrm>
          <a:prstGeom prst="rect">
            <a:avLst/>
          </a:prstGeom>
        </p:spPr>
      </p:pic>
      <p:pic>
        <p:nvPicPr>
          <p:cNvPr id="12" name="Picture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527993" y="3790258"/>
            <a:ext cx="2358262" cy="1784153"/>
          </a:xfrm>
          <a:prstGeom prst="rect">
            <a:avLst/>
          </a:prstGeom>
        </p:spPr>
      </p:pic>
      <p:sp>
        <p:nvSpPr>
          <p:cNvPr id="19" name="Rectangle 18"/>
          <p:cNvSpPr/>
          <p:nvPr/>
        </p:nvSpPr>
        <p:spPr>
          <a:xfrm>
            <a:off x="9455419" y="5636781"/>
            <a:ext cx="2503410" cy="369236"/>
          </a:xfrm>
          <a:prstGeom prst="rect">
            <a:avLst/>
          </a:prstGeom>
        </p:spPr>
        <p:txBody>
          <a:bodyPr wrap="square">
            <a:spAutoFit/>
          </a:bodyPr>
          <a:lstStyle/>
          <a:p>
            <a:pPr algn="ctr"/>
            <a:r>
              <a:rPr lang="en-US" sz="1799" i="1" dirty="0"/>
              <a:t>Ricky Bobby</a:t>
            </a:r>
            <a:endParaRPr lang="en-US" sz="1799" dirty="0"/>
          </a:p>
        </p:txBody>
      </p:sp>
      <p:sp>
        <p:nvSpPr>
          <p:cNvPr id="13" name="Rectangle 12"/>
          <p:cNvSpPr/>
          <p:nvPr/>
        </p:nvSpPr>
        <p:spPr>
          <a:xfrm>
            <a:off x="101609" y="6390979"/>
            <a:ext cx="11967273" cy="369236"/>
          </a:xfrm>
          <a:prstGeom prst="rect">
            <a:avLst/>
          </a:prstGeom>
        </p:spPr>
        <p:txBody>
          <a:bodyPr wrap="square">
            <a:spAutoFit/>
          </a:bodyPr>
          <a:lstStyle/>
          <a:p>
            <a:r>
              <a:rPr lang="en-US" sz="1799" dirty="0">
                <a:solidFill>
                  <a:srgbClr val="000000"/>
                </a:solidFill>
                <a:latin typeface="Arial" panose="020B0604020202020204" pitchFamily="34" charset="0"/>
              </a:rPr>
              <a:t>© 2019 The MITRE Corporation. All rights reserved. Approved for public release. Distribution unlimited 17-3828-3.</a:t>
            </a:r>
            <a:endParaRPr lang="en-US" sz="1799" dirty="0"/>
          </a:p>
        </p:txBody>
      </p:sp>
    </p:spTree>
    <p:extLst>
      <p:ext uri="{BB962C8B-B14F-4D97-AF65-F5344CB8AC3E}">
        <p14:creationId xmlns:p14="http://schemas.microsoft.com/office/powerpoint/2010/main" val="2999507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012" y="228600"/>
            <a:ext cx="8594429" cy="802302"/>
          </a:xfrm>
        </p:spPr>
        <p:txBody>
          <a:bodyPr/>
          <a:lstStyle/>
          <a:p>
            <a:r>
              <a:rPr lang="en-US" dirty="0" smtClean="0"/>
              <a:t>Commercial Item Definition (7)</a:t>
            </a:r>
            <a:endParaRPr lang="en-US" dirty="0"/>
          </a:p>
        </p:txBody>
      </p:sp>
      <p:sp>
        <p:nvSpPr>
          <p:cNvPr id="3" name="Content Placeholder 2"/>
          <p:cNvSpPr>
            <a:spLocks noGrp="1"/>
          </p:cNvSpPr>
          <p:nvPr>
            <p:ph idx="1"/>
          </p:nvPr>
        </p:nvSpPr>
        <p:spPr>
          <a:xfrm>
            <a:off x="677157" y="1412636"/>
            <a:ext cx="8594429" cy="5119702"/>
          </a:xfrm>
        </p:spPr>
        <p:txBody>
          <a:bodyPr>
            <a:normAutofit/>
          </a:bodyPr>
          <a:lstStyle/>
          <a:p>
            <a:pPr marL="691942" lvl="1" indent="0">
              <a:buNone/>
              <a:defRPr/>
            </a:pPr>
            <a:r>
              <a:rPr lang="en-US" sz="2199" dirty="0"/>
              <a:t>Any item, combination of items, or service referred to in paragraphs (1) through (6) of this definition, not withstanding the fact that the item, combination of items, or service is transferred between or among separate division, subsidiaries, or affiliates of a contractor; </a:t>
            </a:r>
          </a:p>
          <a:p>
            <a:pPr marL="691942" lvl="1" indent="0">
              <a:buNone/>
              <a:defRPr/>
            </a:pPr>
            <a:endParaRPr lang="en-US" sz="2199" dirty="0">
              <a:latin typeface="Century" panose="02040604050505020304" pitchFamily="18" charset="0"/>
            </a:endParaRPr>
          </a:p>
          <a:p>
            <a:pPr marL="691942" lvl="1" indent="0">
              <a:buNone/>
              <a:defRPr/>
            </a:pPr>
            <a:r>
              <a:rPr lang="en-US" sz="2199" dirty="0"/>
              <a:t>Key Questions/Concepts/Considerations:</a:t>
            </a:r>
          </a:p>
          <a:p>
            <a:pPr marL="1434669" lvl="2" indent="-342797">
              <a:defRPr/>
            </a:pPr>
            <a:r>
              <a:rPr lang="en-US" sz="1999" dirty="0"/>
              <a:t>Review the Contractor’s internal policy and procedures for inter/intra divisional transfers/sales.</a:t>
            </a:r>
          </a:p>
          <a:p>
            <a:pPr marL="1434669" lvl="2" indent="-342797">
              <a:defRPr/>
            </a:pPr>
            <a:r>
              <a:rPr lang="en-US" sz="1999" dirty="0"/>
              <a:t>Was there a make/buy decision?</a:t>
            </a:r>
          </a:p>
          <a:p>
            <a:pPr marL="1434669" lvl="2" indent="-342797">
              <a:defRPr/>
            </a:pPr>
            <a:endParaRPr lang="en-US" dirty="0"/>
          </a:p>
        </p:txBody>
      </p:sp>
    </p:spTree>
    <p:extLst>
      <p:ext uri="{BB962C8B-B14F-4D97-AF65-F5344CB8AC3E}">
        <p14:creationId xmlns:p14="http://schemas.microsoft.com/office/powerpoint/2010/main" val="2328898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455" y="85875"/>
            <a:ext cx="8594429" cy="802302"/>
          </a:xfrm>
        </p:spPr>
        <p:txBody>
          <a:bodyPr/>
          <a:lstStyle/>
          <a:p>
            <a:r>
              <a:rPr lang="en-US" dirty="0" smtClean="0"/>
              <a:t>Commercial Item Definition (8)</a:t>
            </a:r>
            <a:endParaRPr lang="en-US" dirty="0"/>
          </a:p>
        </p:txBody>
      </p:sp>
      <p:sp>
        <p:nvSpPr>
          <p:cNvPr id="3" name="Content Placeholder 2"/>
          <p:cNvSpPr>
            <a:spLocks noGrp="1"/>
          </p:cNvSpPr>
          <p:nvPr>
            <p:ph idx="1"/>
          </p:nvPr>
        </p:nvSpPr>
        <p:spPr>
          <a:xfrm>
            <a:off x="677157" y="1412636"/>
            <a:ext cx="8594429" cy="5119702"/>
          </a:xfrm>
        </p:spPr>
        <p:txBody>
          <a:bodyPr>
            <a:normAutofit/>
          </a:bodyPr>
          <a:lstStyle/>
          <a:p>
            <a:pPr marL="691942" lvl="1" indent="0">
              <a:buNone/>
              <a:defRPr/>
            </a:pPr>
            <a:r>
              <a:rPr lang="en-US" sz="2199" dirty="0"/>
              <a:t>A nondevelopmental item, if the procuring agency determines that the item was developed exclusively at private expense and sold in substantial quantities, on a competitive basis, to multiple State and local governments. </a:t>
            </a:r>
          </a:p>
          <a:p>
            <a:pPr marL="691942" lvl="1" indent="0">
              <a:buNone/>
              <a:defRPr/>
            </a:pPr>
            <a:endParaRPr lang="en-US" sz="2199" dirty="0"/>
          </a:p>
          <a:p>
            <a:pPr marL="691942" lvl="1" indent="0">
              <a:buNone/>
              <a:defRPr/>
            </a:pPr>
            <a:endParaRPr lang="en-US" sz="2199" dirty="0"/>
          </a:p>
          <a:p>
            <a:pPr marL="691942" lvl="1" indent="0">
              <a:buNone/>
              <a:defRPr/>
            </a:pPr>
            <a:r>
              <a:rPr lang="en-US" sz="2199" dirty="0"/>
              <a:t>Key Questions/Concepts/Considerations:</a:t>
            </a:r>
          </a:p>
          <a:p>
            <a:pPr marL="1434669" lvl="2" indent="-342797">
              <a:defRPr/>
            </a:pPr>
            <a:r>
              <a:rPr lang="en-US" sz="1799" dirty="0"/>
              <a:t>Developed with private funding (tricky when a contractor does a lot of Gov R&amp;D work, need to ensure it is not tied back to a Gov contract).</a:t>
            </a:r>
          </a:p>
          <a:p>
            <a:pPr marL="1434669" lvl="2" indent="-342797">
              <a:defRPr/>
            </a:pPr>
            <a:r>
              <a:rPr lang="en-US" sz="1799" dirty="0"/>
              <a:t>Establish substantial quantities.</a:t>
            </a:r>
          </a:p>
          <a:p>
            <a:pPr marL="1434669" lvl="2" indent="-342797">
              <a:defRPr/>
            </a:pPr>
            <a:r>
              <a:rPr lang="en-US" sz="1799" dirty="0"/>
              <a:t>Verify competitive sales to State and local governments.</a:t>
            </a:r>
          </a:p>
          <a:p>
            <a:pPr marL="1434669" lvl="2" indent="-342797">
              <a:defRPr/>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4093" y="2892266"/>
            <a:ext cx="2795150" cy="1234832"/>
          </a:xfrm>
          <a:prstGeom prst="rect">
            <a:avLst/>
          </a:prstGeom>
        </p:spPr>
      </p:pic>
    </p:spTree>
    <p:extLst>
      <p:ext uri="{BB962C8B-B14F-4D97-AF65-F5344CB8AC3E}">
        <p14:creationId xmlns:p14="http://schemas.microsoft.com/office/powerpoint/2010/main" val="66398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arn(inVertical)">
                                      <p:cBhvr>
                                        <p:cTn id="13" dur="500"/>
                                        <p:tgtEl>
                                          <p:spTgt spid="3">
                                            <p:txEl>
                                              <p:pRg st="5" end="5"/>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inVertic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2515" y="0"/>
            <a:ext cx="9246310" cy="1014399"/>
          </a:xfrm>
        </p:spPr>
        <p:txBody>
          <a:bodyPr/>
          <a:lstStyle/>
          <a:p>
            <a:r>
              <a:rPr lang="en-US" dirty="0"/>
              <a:t>What </a:t>
            </a:r>
            <a:r>
              <a:rPr lang="en-US" dirty="0" smtClean="0"/>
              <a:t>are Contractors </a:t>
            </a:r>
            <a:r>
              <a:rPr lang="en-US" dirty="0"/>
              <a:t>R</a:t>
            </a:r>
            <a:r>
              <a:rPr lang="en-US" dirty="0" smtClean="0"/>
              <a:t>equired </a:t>
            </a:r>
            <a:r>
              <a:rPr lang="en-US" dirty="0"/>
              <a:t>to </a:t>
            </a:r>
            <a:r>
              <a:rPr lang="en-US" dirty="0" smtClean="0"/>
              <a:t>Provide</a:t>
            </a:r>
            <a:r>
              <a:rPr lang="en-US" dirty="0"/>
              <a:t>?</a:t>
            </a:r>
          </a:p>
        </p:txBody>
      </p:sp>
      <p:sp>
        <p:nvSpPr>
          <p:cNvPr id="3" name="Content Placeholder 2"/>
          <p:cNvSpPr>
            <a:spLocks noGrp="1"/>
          </p:cNvSpPr>
          <p:nvPr>
            <p:ph idx="1"/>
          </p:nvPr>
        </p:nvSpPr>
        <p:spPr>
          <a:xfrm>
            <a:off x="677157" y="1540535"/>
            <a:ext cx="8594429" cy="4500148"/>
          </a:xfrm>
        </p:spPr>
        <p:txBody>
          <a:bodyPr>
            <a:normAutofit fontScale="62500" lnSpcReduction="20000"/>
          </a:bodyPr>
          <a:lstStyle/>
          <a:p>
            <a:r>
              <a:rPr lang="en-US" dirty="0"/>
              <a:t>A technical description of the items being offered in sufficient detail to evaluate compliance with the requirements in the solicitation. This may include product literature, or other documents FAR 52.212-1 (b)(4);</a:t>
            </a:r>
          </a:p>
          <a:p>
            <a:r>
              <a:rPr lang="en-US" dirty="0"/>
              <a:t>Terms of any express warranty FAR 52.212-1(b)(5);</a:t>
            </a:r>
          </a:p>
          <a:p>
            <a:r>
              <a:rPr lang="en-US" dirty="0"/>
              <a:t>Price and any discount terms FAR 52.212-1(b)(6);</a:t>
            </a:r>
          </a:p>
          <a:p>
            <a:r>
              <a:rPr lang="en-US" dirty="0"/>
              <a:t>Product samples, when the solicitation so requires FAR 52.202-1(d); and</a:t>
            </a:r>
          </a:p>
          <a:p>
            <a:r>
              <a:rPr lang="en-US" dirty="0"/>
              <a:t>Description, quantity, unit of measure, unit price and extended price of the items delivered FAR 52.212-4(g)(iv</a:t>
            </a:r>
            <a:r>
              <a:rPr lang="en-US" dirty="0" smtClean="0"/>
              <a:t>).</a:t>
            </a:r>
          </a:p>
          <a:p>
            <a:r>
              <a:rPr lang="en-US" dirty="0"/>
              <a:t>FAR 15.403-3(a</a:t>
            </a:r>
            <a:r>
              <a:rPr lang="en-US" dirty="0" smtClean="0"/>
              <a:t>): If </a:t>
            </a:r>
            <a:r>
              <a:rPr lang="en-US" dirty="0"/>
              <a:t>the contracting officer cannot find adequate data elsewhere to determine a fair and reasonable price, he/she shall require the offeror to submit other than certified cost or pricing data: </a:t>
            </a:r>
          </a:p>
          <a:p>
            <a:pPr lvl="1"/>
            <a:r>
              <a:rPr lang="en-US" dirty="0"/>
              <a:t>(1)(iv) At a minimum, appropriate data on the prices at which the same item or similar items have previously been sold, adequate for determining the reasonableness of the price (unless an exception applies); and</a:t>
            </a:r>
          </a:p>
          <a:p>
            <a:pPr lvl="1"/>
            <a:r>
              <a:rPr lang="en-US" dirty="0"/>
              <a:t>(1)(ii) Data to support a cost realism analysis.</a:t>
            </a:r>
          </a:p>
          <a:p>
            <a:endParaRPr lang="en-US" dirty="0"/>
          </a:p>
        </p:txBody>
      </p:sp>
    </p:spTree>
    <p:extLst>
      <p:ext uri="{BB962C8B-B14F-4D97-AF65-F5344CB8AC3E}">
        <p14:creationId xmlns:p14="http://schemas.microsoft.com/office/powerpoint/2010/main" val="1640509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1612" y="76200"/>
            <a:ext cx="9162111" cy="773830"/>
          </a:xfrm>
        </p:spPr>
        <p:txBody>
          <a:bodyPr>
            <a:normAutofit/>
          </a:bodyPr>
          <a:lstStyle/>
          <a:p>
            <a:r>
              <a:rPr lang="en-US" sz="3199" dirty="0"/>
              <a:t>NDAA 2016 - Nontraditional Defense Contractors</a:t>
            </a:r>
          </a:p>
        </p:txBody>
      </p:sp>
      <p:sp>
        <p:nvSpPr>
          <p:cNvPr id="3" name="Content Placeholder 2"/>
          <p:cNvSpPr>
            <a:spLocks noGrp="1"/>
          </p:cNvSpPr>
          <p:nvPr>
            <p:ph idx="1"/>
          </p:nvPr>
        </p:nvSpPr>
        <p:spPr>
          <a:xfrm>
            <a:off x="677157" y="1384166"/>
            <a:ext cx="8594429" cy="4656517"/>
          </a:xfrm>
        </p:spPr>
        <p:txBody>
          <a:bodyPr>
            <a:normAutofit fontScale="55000" lnSpcReduction="20000"/>
          </a:bodyPr>
          <a:lstStyle/>
          <a:p>
            <a:r>
              <a:rPr lang="en-US" dirty="0" smtClean="0"/>
              <a:t>212.001 Definitions</a:t>
            </a:r>
          </a:p>
          <a:p>
            <a:pPr lvl="1"/>
            <a:r>
              <a:rPr lang="en-US" i="1" dirty="0"/>
              <a:t>“Nontraditional defense contractor </a:t>
            </a:r>
            <a:r>
              <a:rPr lang="en-US" dirty="0"/>
              <a:t>means an entity that is not currently performing and has not performed any contract or subcontract for DoD that is subject to full coverage under the cost accounting standards prescribed pursuant to 41 U.S.C. 1502 and the regulations implementing such section, for at least the 1-year period preceding the solicitation of sources by DoD for the procurement (10 U.S.C. 2302(9</a:t>
            </a:r>
            <a:r>
              <a:rPr lang="en-US" dirty="0" smtClean="0"/>
              <a:t>)).”</a:t>
            </a:r>
            <a:endParaRPr lang="en-US" dirty="0"/>
          </a:p>
          <a:p>
            <a:r>
              <a:rPr lang="en-US" dirty="0" smtClean="0"/>
              <a:t>DFARS 212.102 (a)(iii)</a:t>
            </a:r>
          </a:p>
          <a:p>
            <a:pPr lvl="1"/>
            <a:r>
              <a:rPr lang="en-US" dirty="0"/>
              <a:t>In accordance with 10 U.S.C. 2380a, </a:t>
            </a:r>
            <a:r>
              <a:rPr lang="en-US" b="1" dirty="0"/>
              <a:t>contracting officers may treat supplies and services provided by nontraditional defense contractors as commercial items</a:t>
            </a:r>
            <a:r>
              <a:rPr lang="en-US" dirty="0"/>
              <a:t>. This permissive authority is intended to </a:t>
            </a:r>
            <a:r>
              <a:rPr lang="en-US" b="1" dirty="0"/>
              <a:t>enhance defense innovation and investment,</a:t>
            </a:r>
            <a:r>
              <a:rPr lang="en-US" dirty="0"/>
              <a:t> enable DoD to acquire items that otherwise might not have been available, and create incentives for nontraditional defense contractors to do business with DoD</a:t>
            </a:r>
            <a:r>
              <a:rPr lang="en-US" b="1" dirty="0"/>
              <a:t>. It is not intended to recategorize current noncommercial items, </a:t>
            </a:r>
            <a:r>
              <a:rPr lang="en-US" dirty="0"/>
              <a:t>however, when appropriate, contracting officers may consider applying commercial item</a:t>
            </a:r>
            <a:r>
              <a:rPr lang="en-US" b="1" dirty="0"/>
              <a:t> </a:t>
            </a:r>
            <a:r>
              <a:rPr lang="en-US" dirty="0"/>
              <a:t>procedures to the procurement of supplies and services from business segments that meet the definition of “nontraditional defense contractor” even though they have been established under traditional defense contractors. </a:t>
            </a:r>
            <a:r>
              <a:rPr lang="en-US" b="1" dirty="0"/>
              <a:t>The decision to apply commercial item procedures to the procurement of supplies and services from nontraditional defense contractors does not require a commercial item determination and does not mean the item is commercial.</a:t>
            </a:r>
            <a:endParaRPr lang="en-US" dirty="0"/>
          </a:p>
          <a:p>
            <a:pPr lvl="1"/>
            <a:endParaRPr lang="en-US" dirty="0"/>
          </a:p>
        </p:txBody>
      </p:sp>
    </p:spTree>
    <p:extLst>
      <p:ext uri="{BB962C8B-B14F-4D97-AF65-F5344CB8AC3E}">
        <p14:creationId xmlns:p14="http://schemas.microsoft.com/office/powerpoint/2010/main" val="3400848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07669"/>
            <a:ext cx="9366594" cy="773830"/>
          </a:xfrm>
        </p:spPr>
        <p:txBody>
          <a:bodyPr>
            <a:normAutofit fontScale="90000"/>
          </a:bodyPr>
          <a:lstStyle/>
          <a:p>
            <a:r>
              <a:rPr lang="en-US" sz="3199" dirty="0"/>
              <a:t>NDAA 2018 Sec. 848 – Commercial Item Determinations</a:t>
            </a:r>
            <a:br>
              <a:rPr lang="en-US" sz="3199" dirty="0"/>
            </a:br>
            <a:endParaRPr lang="en-US" sz="3199" dirty="0"/>
          </a:p>
        </p:txBody>
      </p:sp>
      <p:sp>
        <p:nvSpPr>
          <p:cNvPr id="3" name="Content Placeholder 2"/>
          <p:cNvSpPr>
            <a:spLocks noGrp="1"/>
          </p:cNvSpPr>
          <p:nvPr>
            <p:ph idx="1"/>
          </p:nvPr>
        </p:nvSpPr>
        <p:spPr>
          <a:xfrm>
            <a:off x="677157" y="1384166"/>
            <a:ext cx="8594429" cy="4656517"/>
          </a:xfrm>
        </p:spPr>
        <p:txBody>
          <a:bodyPr>
            <a:normAutofit fontScale="85000" lnSpcReduction="10000"/>
          </a:bodyPr>
          <a:lstStyle/>
          <a:p>
            <a:r>
              <a:rPr lang="en-US" dirty="0"/>
              <a:t>Section 848 </a:t>
            </a:r>
            <a:r>
              <a:rPr lang="en-US" b="1" dirty="0"/>
              <a:t>provides that the DoD’s acquisition of an item through commercial item procedures constitutes a “prior determination” that the item is a commercial item that is binding on future DoD acquisitions </a:t>
            </a:r>
            <a:r>
              <a:rPr lang="en-US" dirty="0"/>
              <a:t>unless (i) the head of contracting authority determines that the prior determination was improper or (ii) the senior procurement executive for a military service or the DoD determines that it is no longer appropriate to acquire the item under commercial item procedures. This change may improve consistency within the DoD acquisitions system and streamline the determination process for future acquisitions.</a:t>
            </a:r>
          </a:p>
          <a:p>
            <a:pPr lvl="1"/>
            <a:endParaRPr lang="en-US" dirty="0"/>
          </a:p>
        </p:txBody>
      </p:sp>
    </p:spTree>
    <p:extLst>
      <p:ext uri="{BB962C8B-B14F-4D97-AF65-F5344CB8AC3E}">
        <p14:creationId xmlns:p14="http://schemas.microsoft.com/office/powerpoint/2010/main" val="23839051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03" y="514106"/>
            <a:ext cx="9366594" cy="773830"/>
          </a:xfrm>
        </p:spPr>
        <p:txBody>
          <a:bodyPr>
            <a:normAutofit fontScale="90000"/>
          </a:bodyPr>
          <a:lstStyle/>
          <a:p>
            <a:r>
              <a:rPr lang="en-US" sz="3199" dirty="0"/>
              <a:t>NDAA 2016 vs. NDAA 2018</a:t>
            </a:r>
            <a:br>
              <a:rPr lang="en-US" sz="3199" dirty="0"/>
            </a:br>
            <a:endParaRPr lang="en-US" sz="3199" dirty="0"/>
          </a:p>
        </p:txBody>
      </p:sp>
      <p:sp>
        <p:nvSpPr>
          <p:cNvPr id="3" name="Content Placeholder 2"/>
          <p:cNvSpPr>
            <a:spLocks noGrp="1"/>
          </p:cNvSpPr>
          <p:nvPr>
            <p:ph idx="1"/>
          </p:nvPr>
        </p:nvSpPr>
        <p:spPr>
          <a:xfrm>
            <a:off x="677157" y="1384166"/>
            <a:ext cx="8594429" cy="4656517"/>
          </a:xfrm>
        </p:spPr>
        <p:txBody>
          <a:bodyPr>
            <a:normAutofit lnSpcReduction="10000"/>
          </a:bodyPr>
          <a:lstStyle/>
          <a:p>
            <a:r>
              <a:rPr lang="en-US" dirty="0"/>
              <a:t>Conflict between 2016 NDAA and 2018 </a:t>
            </a:r>
            <a:r>
              <a:rPr lang="en-US" dirty="0" smtClean="0"/>
              <a:t>NDAA</a:t>
            </a:r>
          </a:p>
          <a:p>
            <a:pPr lvl="1"/>
            <a:r>
              <a:rPr lang="en-US" dirty="0"/>
              <a:t>2018 NDAA directs reliance on prior FAR Part 12 contracts as the commercial item determination (CID); however, </a:t>
            </a:r>
            <a:r>
              <a:rPr lang="en-US" dirty="0" smtClean="0"/>
              <a:t>FAR </a:t>
            </a:r>
            <a:r>
              <a:rPr lang="en-US" dirty="0"/>
              <a:t>Part 12 contracts don’t necessarily mean the items are commercial</a:t>
            </a:r>
            <a:r>
              <a:rPr lang="en-US" dirty="0" smtClean="0"/>
              <a:t>.</a:t>
            </a:r>
            <a:endParaRPr lang="en-US" dirty="0"/>
          </a:p>
          <a:p>
            <a:r>
              <a:rPr lang="en-US" dirty="0"/>
              <a:t>FAR Part </a:t>
            </a:r>
            <a:r>
              <a:rPr lang="en-US" dirty="0" smtClean="0"/>
              <a:t>12 procedures </a:t>
            </a:r>
            <a:r>
              <a:rPr lang="en-US" dirty="0"/>
              <a:t>= Commercial (NDAA 2018)</a:t>
            </a:r>
          </a:p>
          <a:p>
            <a:r>
              <a:rPr lang="en-US" dirty="0"/>
              <a:t>Nontraditional Defense Contractors </a:t>
            </a:r>
            <a:r>
              <a:rPr lang="en-US" dirty="0" smtClean="0"/>
              <a:t>(NDAA 2016) </a:t>
            </a:r>
            <a:r>
              <a:rPr lang="en-US" dirty="0"/>
              <a:t>= FAR Part 12 Procedures (212.102)</a:t>
            </a:r>
          </a:p>
          <a:p>
            <a:r>
              <a:rPr lang="en-US" dirty="0"/>
              <a:t>Nontraditional Defense Contractor ≠ Commercial</a:t>
            </a:r>
          </a:p>
          <a:p>
            <a:endParaRPr lang="en-US" dirty="0"/>
          </a:p>
          <a:p>
            <a:pPr lvl="1"/>
            <a:endParaRPr lang="en-US" dirty="0"/>
          </a:p>
          <a:p>
            <a:pPr marL="457063" lvl="1" indent="0">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1746" y="3933042"/>
            <a:ext cx="4944108" cy="2526902"/>
          </a:xfrm>
          <a:prstGeom prst="rect">
            <a:avLst/>
          </a:prstGeom>
        </p:spPr>
      </p:pic>
    </p:spTree>
    <p:extLst>
      <p:ext uri="{BB962C8B-B14F-4D97-AF65-F5344CB8AC3E}">
        <p14:creationId xmlns:p14="http://schemas.microsoft.com/office/powerpoint/2010/main" val="2418152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209" y="152400"/>
            <a:ext cx="9162111" cy="773830"/>
          </a:xfrm>
        </p:spPr>
        <p:txBody>
          <a:bodyPr>
            <a:normAutofit/>
          </a:bodyPr>
          <a:lstStyle/>
          <a:p>
            <a:r>
              <a:rPr lang="en-US" sz="3199" dirty="0"/>
              <a:t>NDAA 2019 – New Definitions</a:t>
            </a:r>
          </a:p>
        </p:txBody>
      </p:sp>
      <p:sp>
        <p:nvSpPr>
          <p:cNvPr id="3" name="Content Placeholder 2"/>
          <p:cNvSpPr>
            <a:spLocks noGrp="1"/>
          </p:cNvSpPr>
          <p:nvPr>
            <p:ph idx="1"/>
          </p:nvPr>
        </p:nvSpPr>
        <p:spPr>
          <a:xfrm>
            <a:off x="677157" y="1384166"/>
            <a:ext cx="8594429" cy="4656517"/>
          </a:xfrm>
        </p:spPr>
        <p:txBody>
          <a:bodyPr>
            <a:normAutofit fontScale="85000" lnSpcReduction="10000"/>
          </a:bodyPr>
          <a:lstStyle/>
          <a:p>
            <a:r>
              <a:rPr lang="en-US" dirty="0" smtClean="0">
                <a:solidFill>
                  <a:schemeClr val="tx1"/>
                </a:solidFill>
              </a:rPr>
              <a:t>Revising Commercial Item Definition</a:t>
            </a:r>
          </a:p>
          <a:p>
            <a:pPr lvl="1"/>
            <a:r>
              <a:rPr lang="en-US" dirty="0" smtClean="0">
                <a:solidFill>
                  <a:schemeClr val="tx1"/>
                </a:solidFill>
              </a:rPr>
              <a:t>Separating the old definition into two new definitions, in an attempt to provide clarity:</a:t>
            </a:r>
          </a:p>
          <a:p>
            <a:pPr lvl="2"/>
            <a:r>
              <a:rPr lang="en-US" dirty="0" smtClean="0">
                <a:solidFill>
                  <a:schemeClr val="tx1"/>
                </a:solidFill>
              </a:rPr>
              <a:t>Commercial Product – A product of a type customarily used by the general public or nongovernmental entities for nongovernmental purpose and either (1) has been sold, leased, licensed, or offered to the general public, in its original or slightly modified state, or (2) is not yet available but will be in time to satisfy the Government requirements.  </a:t>
            </a:r>
          </a:p>
          <a:p>
            <a:pPr lvl="2"/>
            <a:r>
              <a:rPr lang="en-US" dirty="0" smtClean="0">
                <a:solidFill>
                  <a:schemeClr val="tx1"/>
                </a:solidFill>
              </a:rPr>
              <a:t>Commercial Service - Services </a:t>
            </a:r>
            <a:r>
              <a:rPr lang="en-US" dirty="0">
                <a:solidFill>
                  <a:schemeClr val="tx1"/>
                </a:solidFill>
              </a:rPr>
              <a:t>provided to the public, sold competitively in substantial quantities in the commercial marketplace, and procured by the federal Government for support of commercial products. </a:t>
            </a:r>
          </a:p>
          <a:p>
            <a:pPr marL="457063" lvl="1" indent="0">
              <a:buNone/>
            </a:pPr>
            <a:endParaRPr lang="en-US" dirty="0">
              <a:solidFill>
                <a:schemeClr val="tx1"/>
              </a:solidFill>
            </a:endParaRPr>
          </a:p>
          <a:p>
            <a:pPr lvl="1"/>
            <a:r>
              <a:rPr lang="en-US" dirty="0" smtClean="0">
                <a:solidFill>
                  <a:schemeClr val="tx1"/>
                </a:solidFill>
              </a:rPr>
              <a:t>New Definitions will take effect on January 1, 2020</a:t>
            </a:r>
          </a:p>
          <a:p>
            <a:pPr lvl="2"/>
            <a:r>
              <a:rPr lang="en-US" dirty="0" smtClean="0">
                <a:solidFill>
                  <a:schemeClr val="tx1"/>
                </a:solidFill>
              </a:rPr>
              <a:t>DoD must submit an implementation plan to Congress by April 1, 2019</a:t>
            </a:r>
            <a:endParaRPr lang="en-US" dirty="0">
              <a:solidFill>
                <a:schemeClr val="tx1"/>
              </a:solidFill>
            </a:endParaRPr>
          </a:p>
          <a:p>
            <a:pPr lvl="2"/>
            <a:endParaRPr lang="en-US" dirty="0" smtClean="0"/>
          </a:p>
        </p:txBody>
      </p:sp>
    </p:spTree>
    <p:extLst>
      <p:ext uri="{BB962C8B-B14F-4D97-AF65-F5344CB8AC3E}">
        <p14:creationId xmlns:p14="http://schemas.microsoft.com/office/powerpoint/2010/main" val="436298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r>
              <a:rPr lang="en-US" dirty="0"/>
              <a:t> </a:t>
            </a:r>
            <a:r>
              <a:rPr lang="en-US" dirty="0" smtClean="0"/>
              <a:t>at Your Disposal</a:t>
            </a:r>
            <a:endParaRPr lang="en-US" dirty="0"/>
          </a:p>
        </p:txBody>
      </p:sp>
      <p:sp>
        <p:nvSpPr>
          <p:cNvPr id="3" name="Content Placeholder 2"/>
          <p:cNvSpPr>
            <a:spLocks noGrp="1"/>
          </p:cNvSpPr>
          <p:nvPr>
            <p:ph idx="1"/>
          </p:nvPr>
        </p:nvSpPr>
        <p:spPr>
          <a:xfrm>
            <a:off x="677157" y="1624733"/>
            <a:ext cx="8594429" cy="4415949"/>
          </a:xfrm>
        </p:spPr>
        <p:txBody>
          <a:bodyPr>
            <a:normAutofit fontScale="70000" lnSpcReduction="20000"/>
          </a:bodyPr>
          <a:lstStyle/>
          <a:p>
            <a:r>
              <a:rPr lang="en-US" dirty="0" smtClean="0"/>
              <a:t>Department of Defense Guidebook for Acquiring Commercial Items (January, 2018)</a:t>
            </a:r>
          </a:p>
          <a:p>
            <a:pPr marL="0" indent="0">
              <a:buNone/>
            </a:pPr>
            <a:endParaRPr lang="en-US" dirty="0" smtClean="0"/>
          </a:p>
          <a:p>
            <a:r>
              <a:rPr lang="en-US" dirty="0" smtClean="0"/>
              <a:t>CIG </a:t>
            </a:r>
            <a:r>
              <a:rPr lang="en-US" dirty="0"/>
              <a:t>Public Webpage </a:t>
            </a:r>
            <a:r>
              <a:rPr lang="en-US" dirty="0">
                <a:hlinkClick r:id="rId3"/>
              </a:rPr>
              <a:t>https://www.dcma.mil/Commercial-Item-Group/</a:t>
            </a:r>
            <a:endParaRPr lang="en-US" dirty="0"/>
          </a:p>
          <a:p>
            <a:pPr lvl="1"/>
            <a:r>
              <a:rPr lang="en-US" dirty="0"/>
              <a:t>DCMA Commercial Item Deskguide (September 2018) </a:t>
            </a:r>
          </a:p>
          <a:p>
            <a:pPr lvl="1"/>
            <a:r>
              <a:rPr lang="en-US" dirty="0"/>
              <a:t>Helpful links for market research, website specific </a:t>
            </a:r>
            <a:r>
              <a:rPr lang="en-US" dirty="0" smtClean="0"/>
              <a:t>parts/items</a:t>
            </a:r>
            <a:r>
              <a:rPr lang="en-US" dirty="0"/>
              <a:t>, escalation indices, industry resources, etc. </a:t>
            </a:r>
            <a:r>
              <a:rPr lang="en-US" dirty="0" smtClean="0"/>
              <a:t>(75+ sites, with a brief narrative about the link)</a:t>
            </a:r>
            <a:endParaRPr lang="en-US" dirty="0"/>
          </a:p>
          <a:p>
            <a:pPr lvl="1"/>
            <a:r>
              <a:rPr lang="en-US" dirty="0"/>
              <a:t>FAQ’s </a:t>
            </a:r>
            <a:endParaRPr lang="en-US" dirty="0" smtClean="0"/>
          </a:p>
          <a:p>
            <a:pPr lvl="1"/>
            <a:endParaRPr lang="en-US" dirty="0"/>
          </a:p>
          <a:p>
            <a:r>
              <a:rPr lang="en-US" dirty="0" smtClean="0"/>
              <a:t> CPAC 170 – Commercial Item Support (DoD employees)</a:t>
            </a:r>
          </a:p>
          <a:p>
            <a:pPr lvl="1"/>
            <a:endParaRPr lang="en-US" dirty="0" smtClean="0"/>
          </a:p>
          <a:p>
            <a:r>
              <a:rPr lang="en-US" dirty="0" smtClean="0"/>
              <a:t>If </a:t>
            </a:r>
            <a:r>
              <a:rPr lang="en-US" dirty="0"/>
              <a:t>all else fails, contact US, we’re here to support, mentor, troubleshoot, brainstorm…</a:t>
            </a:r>
          </a:p>
          <a:p>
            <a:endParaRPr lang="en-US" dirty="0"/>
          </a:p>
          <a:p>
            <a:endParaRPr lang="en-US" dirty="0" smtClean="0"/>
          </a:p>
          <a:p>
            <a:pPr marL="457063" lvl="1" indent="0">
              <a:buNone/>
            </a:pPr>
            <a:endParaRPr lang="en-US" dirty="0" smtClean="0"/>
          </a:p>
          <a:p>
            <a:pPr marL="457063" lvl="1" indent="0">
              <a:buNone/>
            </a:pPr>
            <a:endParaRPr lang="en-US" dirty="0"/>
          </a:p>
          <a:p>
            <a:pPr lvl="1"/>
            <a:endParaRPr lang="en-US" dirty="0"/>
          </a:p>
        </p:txBody>
      </p:sp>
    </p:spTree>
    <p:extLst>
      <p:ext uri="{BB962C8B-B14F-4D97-AF65-F5344CB8AC3E}">
        <p14:creationId xmlns:p14="http://schemas.microsoft.com/office/powerpoint/2010/main" val="19100416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&amp; Where We </a:t>
            </a:r>
            <a:r>
              <a:rPr lang="en-US" dirty="0"/>
              <a:t>G</a:t>
            </a:r>
            <a:r>
              <a:rPr lang="en-US" dirty="0" smtClean="0"/>
              <a:t>o from Here…</a:t>
            </a:r>
            <a:endParaRPr lang="en-US" dirty="0"/>
          </a:p>
        </p:txBody>
      </p:sp>
      <p:sp>
        <p:nvSpPr>
          <p:cNvPr id="3" name="Content Placeholder 2"/>
          <p:cNvSpPr>
            <a:spLocks noGrp="1"/>
          </p:cNvSpPr>
          <p:nvPr>
            <p:ph idx="1"/>
          </p:nvPr>
        </p:nvSpPr>
        <p:spPr>
          <a:xfrm>
            <a:off x="677157" y="1610333"/>
            <a:ext cx="8594429" cy="4430349"/>
          </a:xfrm>
        </p:spPr>
        <p:txBody>
          <a:bodyPr>
            <a:normAutofit fontScale="92500" lnSpcReduction="10000"/>
          </a:bodyPr>
          <a:lstStyle/>
          <a:p>
            <a:r>
              <a:rPr lang="en-US" dirty="0" smtClean="0"/>
              <a:t>Warrant authority gives us a unique opportunity to have a direct affect on streamlining the acquisition process, and providing a more consistent product.</a:t>
            </a:r>
          </a:p>
          <a:p>
            <a:pPr marL="0" indent="0">
              <a:buNone/>
            </a:pPr>
            <a:endParaRPr lang="en-US" dirty="0" smtClean="0"/>
          </a:p>
          <a:p>
            <a:r>
              <a:rPr lang="en-US" dirty="0" smtClean="0"/>
              <a:t>809 Panel Volume 3: </a:t>
            </a:r>
            <a:r>
              <a:rPr lang="en-US" dirty="0"/>
              <a:t>Replace commercial buying and the existing simplified acquisition procedures and </a:t>
            </a:r>
            <a:r>
              <a:rPr lang="en-US" dirty="0" smtClean="0"/>
              <a:t>thresholds, </a:t>
            </a:r>
            <a:r>
              <a:rPr lang="en-US" dirty="0"/>
              <a:t>with simplified readily available procedures for procuring readily available products and services and readily available products and services with </a:t>
            </a:r>
            <a:r>
              <a:rPr lang="en-US" dirty="0" smtClean="0"/>
              <a:t>customization.</a:t>
            </a:r>
          </a:p>
          <a:p>
            <a:endParaRPr lang="en-US" dirty="0"/>
          </a:p>
          <a:p>
            <a:endParaRPr lang="en-US" dirty="0" smtClean="0"/>
          </a:p>
          <a:p>
            <a:endParaRPr lang="en-US" dirty="0"/>
          </a:p>
        </p:txBody>
      </p:sp>
    </p:spTree>
    <p:extLst>
      <p:ext uri="{BB962C8B-B14F-4D97-AF65-F5344CB8AC3E}">
        <p14:creationId xmlns:p14="http://schemas.microsoft.com/office/powerpoint/2010/main" val="20985691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CIG</a:t>
            </a:r>
            <a:endParaRPr lang="en-US" dirty="0"/>
          </a:p>
        </p:txBody>
      </p:sp>
      <p:sp>
        <p:nvSpPr>
          <p:cNvPr id="3" name="Content Placeholder 2"/>
          <p:cNvSpPr>
            <a:spLocks noGrp="1"/>
          </p:cNvSpPr>
          <p:nvPr>
            <p:ph idx="1"/>
          </p:nvPr>
        </p:nvSpPr>
        <p:spPr>
          <a:xfrm>
            <a:off x="677157" y="1612706"/>
            <a:ext cx="8594429" cy="4427977"/>
          </a:xfrm>
        </p:spPr>
        <p:txBody>
          <a:bodyPr>
            <a:normAutofit fontScale="62500" lnSpcReduction="20000"/>
          </a:bodyPr>
          <a:lstStyle/>
          <a:p>
            <a:r>
              <a:rPr lang="en-US" dirty="0" smtClean="0"/>
              <a:t>New CIG Thresholds</a:t>
            </a:r>
          </a:p>
          <a:p>
            <a:pPr lvl="1"/>
            <a:r>
              <a:rPr lang="en-US" dirty="0"/>
              <a:t>Commercial Only Cases: $1 </a:t>
            </a:r>
            <a:r>
              <a:rPr lang="en-US" dirty="0" smtClean="0"/>
              <a:t>M</a:t>
            </a:r>
          </a:p>
          <a:p>
            <a:pPr lvl="1"/>
            <a:r>
              <a:rPr lang="en-US" dirty="0"/>
              <a:t>Commercial and Pricing Cases: $1 </a:t>
            </a:r>
            <a:r>
              <a:rPr lang="en-US" dirty="0" smtClean="0"/>
              <a:t>M</a:t>
            </a:r>
          </a:p>
          <a:p>
            <a:pPr lvl="1"/>
            <a:r>
              <a:rPr lang="en-US" dirty="0" smtClean="0"/>
              <a:t>Pricing </a:t>
            </a:r>
            <a:r>
              <a:rPr lang="en-US" dirty="0"/>
              <a:t>Only Cases: $2 M</a:t>
            </a:r>
          </a:p>
          <a:p>
            <a:pPr lvl="3"/>
            <a:r>
              <a:rPr lang="en-US" dirty="0"/>
              <a:t>CMOs can perform price </a:t>
            </a:r>
            <a:r>
              <a:rPr lang="en-US" dirty="0" smtClean="0"/>
              <a:t>analysis </a:t>
            </a:r>
            <a:r>
              <a:rPr lang="en-US" dirty="0"/>
              <a:t>requests under $2M</a:t>
            </a:r>
          </a:p>
          <a:p>
            <a:pPr marL="914126" lvl="2" indent="0">
              <a:buNone/>
            </a:pPr>
            <a:endParaRPr lang="en-US" dirty="0" smtClean="0"/>
          </a:p>
          <a:p>
            <a:r>
              <a:rPr lang="en-US" dirty="0" smtClean="0"/>
              <a:t>Commercial Request Form: </a:t>
            </a:r>
          </a:p>
          <a:p>
            <a:pPr marL="457063" lvl="1" indent="0">
              <a:buNone/>
            </a:pPr>
            <a:r>
              <a:rPr lang="en-US" b="1" dirty="0" smtClean="0">
                <a:hlinkClick r:id="rId3" tooltip="Opens an email to dcma.boston-ma.eastern-rc.mbx.Commercial@mail.mil"/>
              </a:rPr>
              <a:t>dcma.boston-ma.eastern-rc.mbx.Commercial@mail.mil</a:t>
            </a:r>
            <a:endParaRPr lang="en-US" b="1" dirty="0"/>
          </a:p>
          <a:p>
            <a:pPr marL="457063" lvl="1" indent="0">
              <a:buNone/>
            </a:pPr>
            <a:r>
              <a:rPr lang="en-US" dirty="0" smtClean="0"/>
              <a:t>Or visit our website:</a:t>
            </a:r>
            <a:endParaRPr lang="en-US" dirty="0"/>
          </a:p>
          <a:p>
            <a:pPr marL="457063" lvl="1" indent="0">
              <a:buNone/>
            </a:pPr>
            <a:r>
              <a:rPr lang="en-US" b="1" dirty="0" smtClean="0">
                <a:hlinkClick r:id="rId4"/>
              </a:rPr>
              <a:t>https</a:t>
            </a:r>
            <a:r>
              <a:rPr lang="en-US" b="1" dirty="0">
                <a:hlinkClick r:id="rId4"/>
              </a:rPr>
              <a:t>://www.dcma.mil/Commercial-Item-Group/</a:t>
            </a:r>
            <a:endParaRPr lang="en-US" b="1" dirty="0"/>
          </a:p>
          <a:p>
            <a:pPr marL="0" indent="0">
              <a:buNone/>
            </a:pPr>
            <a:endParaRPr lang="en-US" dirty="0"/>
          </a:p>
          <a:p>
            <a:r>
              <a:rPr lang="en-US" dirty="0" smtClean="0"/>
              <a:t>New Deliverables</a:t>
            </a:r>
          </a:p>
          <a:p>
            <a:pPr lvl="1"/>
            <a:r>
              <a:rPr lang="en-US" dirty="0" smtClean="0"/>
              <a:t>CPAR – Drafted by Price/Cost Analyst</a:t>
            </a:r>
          </a:p>
          <a:p>
            <a:pPr lvl="1"/>
            <a:r>
              <a:rPr lang="en-US" dirty="0" smtClean="0"/>
              <a:t>CTAR – Drafted by CIG Engineer, sent to CIG CO to assist in their CID</a:t>
            </a:r>
          </a:p>
          <a:p>
            <a:pPr lvl="1"/>
            <a:r>
              <a:rPr lang="en-US" dirty="0" smtClean="0"/>
              <a:t>CID – Drafted and Signed by CIG ACO</a:t>
            </a:r>
          </a:p>
          <a:p>
            <a:pPr marL="457063" lvl="1" indent="0">
              <a:buNone/>
            </a:pPr>
            <a:endParaRPr lang="en-US" dirty="0" smtClean="0"/>
          </a:p>
          <a:p>
            <a:pPr lvl="2"/>
            <a:endParaRPr lang="en-US" dirty="0"/>
          </a:p>
        </p:txBody>
      </p:sp>
    </p:spTree>
    <p:extLst>
      <p:ext uri="{BB962C8B-B14F-4D97-AF65-F5344CB8AC3E}">
        <p14:creationId xmlns:p14="http://schemas.microsoft.com/office/powerpoint/2010/main" val="2102265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41E348-0F19-4CF8-94C3-9E72E53A2DBF}" type="slidenum">
              <a:rPr lang="en-US" smtClean="0"/>
              <a:t>4</a:t>
            </a:fld>
            <a:endParaRPr lang="en-US"/>
          </a:p>
        </p:txBody>
      </p:sp>
      <p:sp>
        <p:nvSpPr>
          <p:cNvPr id="3" name="Title 2"/>
          <p:cNvSpPr>
            <a:spLocks noGrp="1"/>
          </p:cNvSpPr>
          <p:nvPr>
            <p:ph type="title"/>
          </p:nvPr>
        </p:nvSpPr>
        <p:spPr>
          <a:xfrm>
            <a:off x="4488259" y="19792"/>
            <a:ext cx="7625953" cy="837982"/>
          </a:xfrm>
        </p:spPr>
        <p:txBody>
          <a:bodyPr>
            <a:normAutofit/>
          </a:bodyPr>
          <a:lstStyle/>
          <a:p>
            <a:r>
              <a:rPr lang="en-US" dirty="0"/>
              <a:t>DAU Contracting Cone</a:t>
            </a:r>
          </a:p>
        </p:txBody>
      </p:sp>
      <p:pic>
        <p:nvPicPr>
          <p:cNvPr id="7" name="Picture 6"/>
          <p:cNvPicPr>
            <a:picLocks noChangeAspect="1"/>
          </p:cNvPicPr>
          <p:nvPr/>
        </p:nvPicPr>
        <p:blipFill>
          <a:blip r:embed="rId3"/>
          <a:stretch>
            <a:fillRect/>
          </a:stretch>
        </p:blipFill>
        <p:spPr>
          <a:xfrm>
            <a:off x="536573" y="1246273"/>
            <a:ext cx="10033214" cy="5511604"/>
          </a:xfrm>
          <a:prstGeom prst="rect">
            <a:avLst/>
          </a:prstGeom>
        </p:spPr>
      </p:pic>
      <p:sp>
        <p:nvSpPr>
          <p:cNvPr id="11" name="Isosceles Triangle 10"/>
          <p:cNvSpPr/>
          <p:nvPr/>
        </p:nvSpPr>
        <p:spPr>
          <a:xfrm rot="7959113">
            <a:off x="3301879" y="2063678"/>
            <a:ext cx="683442" cy="5521075"/>
          </a:xfrm>
          <a:prstGeom prst="triangle">
            <a:avLst>
              <a:gd name="adj" fmla="val 64801"/>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2" name="Isosceles Triangle 11"/>
          <p:cNvSpPr/>
          <p:nvPr/>
        </p:nvSpPr>
        <p:spPr>
          <a:xfrm rot="12864119">
            <a:off x="6757336" y="1816403"/>
            <a:ext cx="907960" cy="5469452"/>
          </a:xfrm>
          <a:prstGeom prst="triangle">
            <a:avLst>
              <a:gd name="adj" fmla="val 62892"/>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Isosceles Triangle 12"/>
          <p:cNvSpPr/>
          <p:nvPr/>
        </p:nvSpPr>
        <p:spPr>
          <a:xfrm rot="12075821">
            <a:off x="6040106" y="1490326"/>
            <a:ext cx="1493974" cy="5562074"/>
          </a:xfrm>
          <a:prstGeom prst="triangle">
            <a:avLst>
              <a:gd name="adj" fmla="val 68491"/>
            </a:avLst>
          </a:prstGeom>
          <a:solidFill>
            <a:srgbClr val="FFFF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207073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363455" y="1622729"/>
            <a:ext cx="9884522" cy="3980557"/>
            <a:chOff x="381469" y="1053856"/>
            <a:chExt cx="13237753" cy="5308792"/>
          </a:xfrm>
        </p:grpSpPr>
        <p:sp>
          <p:nvSpPr>
            <p:cNvPr id="3" name="Diamond 2"/>
            <p:cNvSpPr/>
            <p:nvPr/>
          </p:nvSpPr>
          <p:spPr>
            <a:xfrm>
              <a:off x="381469" y="1053856"/>
              <a:ext cx="3415637" cy="3191831"/>
            </a:xfrm>
            <a:prstGeom prst="diamond">
              <a:avLst/>
            </a:prstGeom>
            <a:solidFill>
              <a:srgbClr val="FCFF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Are commercial items available?</a:t>
              </a:r>
            </a:p>
          </p:txBody>
        </p:sp>
        <p:sp>
          <p:nvSpPr>
            <p:cNvPr id="8" name="Diamond 7"/>
            <p:cNvSpPr/>
            <p:nvPr/>
          </p:nvSpPr>
          <p:spPr>
            <a:xfrm>
              <a:off x="4110151" y="1053856"/>
              <a:ext cx="3372844" cy="3191831"/>
            </a:xfrm>
            <a:prstGeom prst="diamond">
              <a:avLst/>
            </a:prstGeom>
            <a:solidFill>
              <a:srgbClr val="FCFF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9" name="Diamond 8"/>
            <p:cNvSpPr/>
            <p:nvPr/>
          </p:nvSpPr>
          <p:spPr>
            <a:xfrm>
              <a:off x="7732674" y="1053856"/>
              <a:ext cx="3776639" cy="3164059"/>
            </a:xfrm>
            <a:prstGeom prst="diamond">
              <a:avLst/>
            </a:prstGeom>
            <a:solidFill>
              <a:srgbClr val="FCFF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a:p>
              <a:pPr algn="ctr"/>
              <a:endParaRPr lang="en-US" sz="1600" dirty="0">
                <a:solidFill>
                  <a:schemeClr val="tx1"/>
                </a:solidFill>
              </a:endParaRPr>
            </a:p>
            <a:p>
              <a:pPr algn="ctr"/>
              <a:r>
                <a:rPr lang="en-US" sz="1600" dirty="0">
                  <a:solidFill>
                    <a:schemeClr val="tx1"/>
                  </a:solidFill>
                </a:rPr>
                <a:t>Can the requirements be modified to fit a commercial item?</a:t>
              </a:r>
            </a:p>
            <a:p>
              <a:pPr algn="ctr"/>
              <a:endParaRPr lang="en-US" sz="1600" dirty="0">
                <a:solidFill>
                  <a:schemeClr val="tx1"/>
                </a:solidFill>
              </a:endParaRPr>
            </a:p>
            <a:p>
              <a:pPr algn="ctr"/>
              <a:endParaRPr lang="en-US" sz="1600" dirty="0">
                <a:solidFill>
                  <a:schemeClr val="tx1"/>
                </a:solidFill>
              </a:endParaRPr>
            </a:p>
          </p:txBody>
        </p:sp>
        <p:cxnSp>
          <p:nvCxnSpPr>
            <p:cNvPr id="5" name="Straight Arrow Connector 4"/>
            <p:cNvCxnSpPr>
              <a:stCxn id="3" idx="3"/>
              <a:endCxn id="8" idx="1"/>
            </p:cNvCxnSpPr>
            <p:nvPr/>
          </p:nvCxnSpPr>
          <p:spPr>
            <a:xfrm>
              <a:off x="3797106" y="2649772"/>
              <a:ext cx="31304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3"/>
              <a:endCxn id="9" idx="1"/>
            </p:cNvCxnSpPr>
            <p:nvPr/>
          </p:nvCxnSpPr>
          <p:spPr>
            <a:xfrm flipV="1">
              <a:off x="7482995" y="2635885"/>
              <a:ext cx="249679" cy="138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509313" y="2649771"/>
              <a:ext cx="30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1793425" y="2635885"/>
              <a:ext cx="20687" cy="26187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 idx="2"/>
            </p:cNvCxnSpPr>
            <p:nvPr/>
          </p:nvCxnSpPr>
          <p:spPr>
            <a:xfrm>
              <a:off x="2089288" y="4245687"/>
              <a:ext cx="7400" cy="1155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31" idx="1"/>
            </p:cNvCxnSpPr>
            <p:nvPr/>
          </p:nvCxnSpPr>
          <p:spPr>
            <a:xfrm>
              <a:off x="2089287" y="5401287"/>
              <a:ext cx="2226685"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2"/>
              <a:endCxn id="31" idx="0"/>
            </p:cNvCxnSpPr>
            <p:nvPr/>
          </p:nvCxnSpPr>
          <p:spPr>
            <a:xfrm>
              <a:off x="5796574" y="4245687"/>
              <a:ext cx="6890" cy="4374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2"/>
            </p:cNvCxnSpPr>
            <p:nvPr/>
          </p:nvCxnSpPr>
          <p:spPr>
            <a:xfrm>
              <a:off x="9620994" y="4217914"/>
              <a:ext cx="6274" cy="11833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31" idx="3"/>
            </p:cNvCxnSpPr>
            <p:nvPr/>
          </p:nvCxnSpPr>
          <p:spPr>
            <a:xfrm flipH="1">
              <a:off x="7290954" y="5401287"/>
              <a:ext cx="233004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16789" y="4179588"/>
              <a:ext cx="727673" cy="451405"/>
            </a:xfrm>
            <a:prstGeom prst="rect">
              <a:avLst/>
            </a:prstGeom>
            <a:noFill/>
          </p:spPr>
          <p:txBody>
            <a:bodyPr wrap="square" rtlCol="0">
              <a:spAutoFit/>
            </a:bodyPr>
            <a:lstStyle/>
            <a:p>
              <a:r>
                <a:rPr lang="en-US" sz="1600" dirty="0"/>
                <a:t>Yes</a:t>
              </a:r>
            </a:p>
          </p:txBody>
        </p:sp>
        <p:sp>
          <p:nvSpPr>
            <p:cNvPr id="33" name="TextBox 32"/>
            <p:cNvSpPr txBox="1"/>
            <p:nvPr/>
          </p:nvSpPr>
          <p:spPr>
            <a:xfrm>
              <a:off x="9510238" y="4245687"/>
              <a:ext cx="726698" cy="451405"/>
            </a:xfrm>
            <a:prstGeom prst="rect">
              <a:avLst/>
            </a:prstGeom>
            <a:noFill/>
          </p:spPr>
          <p:txBody>
            <a:bodyPr wrap="square" rtlCol="0">
              <a:spAutoFit/>
            </a:bodyPr>
            <a:lstStyle/>
            <a:p>
              <a:r>
                <a:rPr lang="en-US" sz="1600" dirty="0"/>
                <a:t>Yes</a:t>
              </a:r>
            </a:p>
          </p:txBody>
        </p:sp>
        <p:sp>
          <p:nvSpPr>
            <p:cNvPr id="34" name="TextBox 33"/>
            <p:cNvSpPr txBox="1"/>
            <p:nvPr/>
          </p:nvSpPr>
          <p:spPr>
            <a:xfrm>
              <a:off x="1369815" y="4217913"/>
              <a:ext cx="738173" cy="451405"/>
            </a:xfrm>
            <a:prstGeom prst="rect">
              <a:avLst/>
            </a:prstGeom>
            <a:noFill/>
          </p:spPr>
          <p:txBody>
            <a:bodyPr wrap="square" rtlCol="0">
              <a:spAutoFit/>
            </a:bodyPr>
            <a:lstStyle/>
            <a:p>
              <a:r>
                <a:rPr lang="en-US" sz="1600" dirty="0"/>
                <a:t>Yes</a:t>
              </a:r>
            </a:p>
          </p:txBody>
        </p:sp>
        <p:sp>
          <p:nvSpPr>
            <p:cNvPr id="29" name="TextBox 28"/>
            <p:cNvSpPr txBox="1"/>
            <p:nvPr/>
          </p:nvSpPr>
          <p:spPr>
            <a:xfrm>
              <a:off x="11343952" y="2118684"/>
              <a:ext cx="610276" cy="451405"/>
            </a:xfrm>
            <a:prstGeom prst="rect">
              <a:avLst/>
            </a:prstGeom>
            <a:noFill/>
          </p:spPr>
          <p:txBody>
            <a:bodyPr wrap="square" rtlCol="0">
              <a:spAutoFit/>
            </a:bodyPr>
            <a:lstStyle/>
            <a:p>
              <a:r>
                <a:rPr lang="en-US" sz="1600" dirty="0"/>
                <a:t>No</a:t>
              </a:r>
            </a:p>
          </p:txBody>
        </p:sp>
        <p:sp>
          <p:nvSpPr>
            <p:cNvPr id="38" name="TextBox 37"/>
            <p:cNvSpPr txBox="1"/>
            <p:nvPr/>
          </p:nvSpPr>
          <p:spPr>
            <a:xfrm>
              <a:off x="7316311" y="2086884"/>
              <a:ext cx="617479" cy="451405"/>
            </a:xfrm>
            <a:prstGeom prst="rect">
              <a:avLst/>
            </a:prstGeom>
            <a:noFill/>
          </p:spPr>
          <p:txBody>
            <a:bodyPr wrap="square" rtlCol="0">
              <a:spAutoFit/>
            </a:bodyPr>
            <a:lstStyle/>
            <a:p>
              <a:r>
                <a:rPr lang="en-US" sz="1600" dirty="0"/>
                <a:t>No</a:t>
              </a:r>
            </a:p>
          </p:txBody>
        </p:sp>
        <p:sp>
          <p:nvSpPr>
            <p:cNvPr id="39" name="TextBox 38"/>
            <p:cNvSpPr txBox="1"/>
            <p:nvPr/>
          </p:nvSpPr>
          <p:spPr>
            <a:xfrm>
              <a:off x="3613899" y="2118684"/>
              <a:ext cx="652400" cy="451405"/>
            </a:xfrm>
            <a:prstGeom prst="rect">
              <a:avLst/>
            </a:prstGeom>
            <a:noFill/>
          </p:spPr>
          <p:txBody>
            <a:bodyPr wrap="square" rtlCol="0">
              <a:spAutoFit/>
            </a:bodyPr>
            <a:lstStyle/>
            <a:p>
              <a:r>
                <a:rPr lang="en-US" sz="1600" dirty="0"/>
                <a:t>No</a:t>
              </a:r>
            </a:p>
          </p:txBody>
        </p:sp>
        <p:sp>
          <p:nvSpPr>
            <p:cNvPr id="30" name="TextBox 29"/>
            <p:cNvSpPr txBox="1"/>
            <p:nvPr/>
          </p:nvSpPr>
          <p:spPr>
            <a:xfrm>
              <a:off x="10886190" y="5254652"/>
              <a:ext cx="2733032" cy="1107996"/>
            </a:xfrm>
            <a:prstGeom prst="rect">
              <a:avLst/>
            </a:prstGeom>
            <a:solidFill>
              <a:schemeClr val="accent5">
                <a:lumMod val="60000"/>
                <a:lumOff val="40000"/>
              </a:schemeClr>
            </a:solidFill>
            <a:ln>
              <a:solidFill>
                <a:schemeClr val="accent1"/>
              </a:solidFill>
            </a:ln>
          </p:spPr>
          <p:txBody>
            <a:bodyPr wrap="square" rtlCol="0">
              <a:spAutoFit/>
            </a:bodyPr>
            <a:lstStyle/>
            <a:p>
              <a:pPr algn="ctr"/>
              <a:r>
                <a:rPr lang="en-US" sz="1600" dirty="0"/>
                <a:t>Pursue Other Than </a:t>
              </a:r>
            </a:p>
            <a:p>
              <a:pPr algn="ctr"/>
              <a:r>
                <a:rPr lang="en-US" sz="1600" dirty="0"/>
                <a:t>Commercial Item Procurement</a:t>
              </a:r>
            </a:p>
          </p:txBody>
        </p:sp>
        <p:sp>
          <p:nvSpPr>
            <p:cNvPr id="31" name="TextBox 30"/>
            <p:cNvSpPr txBox="1"/>
            <p:nvPr/>
          </p:nvSpPr>
          <p:spPr>
            <a:xfrm>
              <a:off x="4315973" y="4683143"/>
              <a:ext cx="2974981" cy="1107996"/>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US" sz="1600" dirty="0"/>
                <a:t>Pursue Commercial Item </a:t>
              </a:r>
            </a:p>
            <a:p>
              <a:pPr algn="ctr"/>
              <a:r>
                <a:rPr lang="en-US" sz="1600" dirty="0"/>
                <a:t>Procurement IAW FAR Part 12</a:t>
              </a:r>
            </a:p>
          </p:txBody>
        </p:sp>
      </p:grpSp>
      <p:cxnSp>
        <p:nvCxnSpPr>
          <p:cNvPr id="32" name="Straight Arrow Connector 31"/>
          <p:cNvCxnSpPr/>
          <p:nvPr/>
        </p:nvCxnSpPr>
        <p:spPr>
          <a:xfrm>
            <a:off x="986526" y="2819353"/>
            <a:ext cx="29330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86525" y="2231625"/>
            <a:ext cx="5469" cy="587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57069" y="1805194"/>
            <a:ext cx="1258914" cy="584623"/>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1600" dirty="0"/>
              <a:t>Identified Need</a:t>
            </a:r>
          </a:p>
        </p:txBody>
      </p:sp>
      <p:sp>
        <p:nvSpPr>
          <p:cNvPr id="2" name="Rectangle 1"/>
          <p:cNvSpPr/>
          <p:nvPr/>
        </p:nvSpPr>
        <p:spPr>
          <a:xfrm>
            <a:off x="1458630" y="6683"/>
            <a:ext cx="457057" cy="369108"/>
          </a:xfrm>
          <a:prstGeom prst="rect">
            <a:avLst/>
          </a:prstGeom>
        </p:spPr>
        <p:txBody>
          <a:bodyPr wrap="none">
            <a:spAutoFit/>
          </a:bodyPr>
          <a:lstStyle/>
          <a:p>
            <a:fld id="{3141E348-0F19-4CF8-94C3-9E72E53A2DBF}" type="slidenum">
              <a:rPr lang="en-US" sz="1799">
                <a:solidFill>
                  <a:prstClr val="white"/>
                </a:solidFill>
              </a:rPr>
              <a:pPr/>
              <a:t>5</a:t>
            </a:fld>
            <a:endParaRPr lang="en-US" sz="1799" dirty="0"/>
          </a:p>
        </p:txBody>
      </p:sp>
      <p:sp>
        <p:nvSpPr>
          <p:cNvPr id="19" name="Rectangle 18"/>
          <p:cNvSpPr/>
          <p:nvPr/>
        </p:nvSpPr>
        <p:spPr>
          <a:xfrm>
            <a:off x="4441382" y="2357756"/>
            <a:ext cx="1974557" cy="830781"/>
          </a:xfrm>
          <a:prstGeom prst="rect">
            <a:avLst/>
          </a:prstGeom>
        </p:spPr>
        <p:txBody>
          <a:bodyPr wrap="square">
            <a:spAutoFit/>
          </a:bodyPr>
          <a:lstStyle/>
          <a:p>
            <a:pPr algn="ctr"/>
            <a:r>
              <a:rPr lang="en-US" sz="1600" dirty="0"/>
              <a:t>Can a commercial item be modified to fit the requirements? </a:t>
            </a:r>
          </a:p>
        </p:txBody>
      </p:sp>
      <p:sp>
        <p:nvSpPr>
          <p:cNvPr id="35" name="Title 6"/>
          <p:cNvSpPr>
            <a:spLocks noGrp="1"/>
          </p:cNvSpPr>
          <p:nvPr>
            <p:ph type="title"/>
          </p:nvPr>
        </p:nvSpPr>
        <p:spPr>
          <a:xfrm>
            <a:off x="4278550" y="25643"/>
            <a:ext cx="8067479" cy="862158"/>
          </a:xfrm>
        </p:spPr>
        <p:txBody>
          <a:bodyPr/>
          <a:lstStyle/>
          <a:p>
            <a:pPr algn="ctr"/>
            <a:r>
              <a:rPr lang="en-US" dirty="0" smtClean="0"/>
              <a:t>Acquisition Thought Process</a:t>
            </a:r>
            <a:endParaRPr lang="en-US" dirty="0"/>
          </a:p>
        </p:txBody>
      </p:sp>
      <p:sp>
        <p:nvSpPr>
          <p:cNvPr id="36" name="Slide Number Placeholder 1"/>
          <p:cNvSpPr>
            <a:spLocks noGrp="1"/>
          </p:cNvSpPr>
          <p:nvPr>
            <p:ph type="sldNum" sz="quarter" idx="12"/>
          </p:nvPr>
        </p:nvSpPr>
        <p:spPr>
          <a:xfrm>
            <a:off x="10004739" y="6272046"/>
            <a:ext cx="479935" cy="365030"/>
          </a:xfrm>
        </p:spPr>
        <p:txBody>
          <a:bodyPr/>
          <a:lstStyle/>
          <a:p>
            <a:r>
              <a:rPr lang="en-US" dirty="0" smtClean="0">
                <a:solidFill>
                  <a:prstClr val="white"/>
                </a:solidFill>
              </a:rPr>
              <a:t>9</a:t>
            </a:r>
            <a:endParaRPr lang="en-US" dirty="0">
              <a:solidFill>
                <a:prstClr val="white"/>
              </a:solidFill>
            </a:endParaRPr>
          </a:p>
        </p:txBody>
      </p:sp>
    </p:spTree>
    <p:extLst>
      <p:ext uri="{BB962C8B-B14F-4D97-AF65-F5344CB8AC3E}">
        <p14:creationId xmlns:p14="http://schemas.microsoft.com/office/powerpoint/2010/main" val="537571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1212" y="86677"/>
            <a:ext cx="8467836" cy="777933"/>
          </a:xfrm>
        </p:spPr>
        <p:txBody>
          <a:bodyPr/>
          <a:lstStyle/>
          <a:p>
            <a:r>
              <a:rPr lang="en-US" dirty="0" smtClean="0"/>
              <a:t>Story Time: </a:t>
            </a:r>
            <a:endParaRPr lang="en-US" dirty="0"/>
          </a:p>
        </p:txBody>
      </p:sp>
      <p:sp>
        <p:nvSpPr>
          <p:cNvPr id="3" name="Content Placeholder 2"/>
          <p:cNvSpPr>
            <a:spLocks noGrp="1"/>
          </p:cNvSpPr>
          <p:nvPr>
            <p:ph idx="1"/>
          </p:nvPr>
        </p:nvSpPr>
        <p:spPr>
          <a:xfrm>
            <a:off x="385373" y="1231555"/>
            <a:ext cx="8591983" cy="1633712"/>
          </a:xfrm>
        </p:spPr>
        <p:txBody>
          <a:bodyPr>
            <a:normAutofit/>
          </a:bodyPr>
          <a:lstStyle/>
          <a:p>
            <a:r>
              <a:rPr lang="en-US" sz="2399" dirty="0"/>
              <a:t>COOLS: Cargo on/off Loading System</a:t>
            </a:r>
          </a:p>
          <a:p>
            <a:pPr lvl="1"/>
            <a:r>
              <a:rPr lang="en-US" sz="2199" dirty="0"/>
              <a:t>Supply Chain</a:t>
            </a:r>
          </a:p>
          <a:p>
            <a:pPr lvl="1"/>
            <a:r>
              <a:rPr lang="en-US" sz="2199" dirty="0"/>
              <a:t>Price</a:t>
            </a:r>
          </a:p>
          <a:p>
            <a:pPr marL="0" indent="0">
              <a:buNone/>
            </a:pPr>
            <a:endParaRPr lang="en-US" sz="2399" dirty="0"/>
          </a:p>
          <a:p>
            <a:endParaRPr lang="en-US" sz="2399"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6012" y="2048411"/>
            <a:ext cx="5738570" cy="4056945"/>
          </a:xfrm>
          <a:prstGeom prst="rect">
            <a:avLst/>
          </a:prstGeom>
        </p:spPr>
      </p:pic>
      <p:sp>
        <p:nvSpPr>
          <p:cNvPr id="5" name="Rectangle 4"/>
          <p:cNvSpPr/>
          <p:nvPr/>
        </p:nvSpPr>
        <p:spPr>
          <a:xfrm>
            <a:off x="4715402" y="6324600"/>
            <a:ext cx="3986016" cy="369108"/>
          </a:xfrm>
          <a:prstGeom prst="rect">
            <a:avLst/>
          </a:prstGeom>
        </p:spPr>
        <p:txBody>
          <a:bodyPr wrap="none">
            <a:spAutoFit/>
          </a:bodyPr>
          <a:lstStyle/>
          <a:p>
            <a:r>
              <a:rPr lang="en-US" sz="1799" dirty="0">
                <a:hlinkClick r:id="rId4"/>
              </a:rPr>
              <a:t>Copyright © Boeing. All Rights Reserved.</a:t>
            </a:r>
            <a:endParaRPr lang="en-US" sz="1799" dirty="0"/>
          </a:p>
        </p:txBody>
      </p:sp>
    </p:spTree>
    <p:extLst>
      <p:ext uri="{BB962C8B-B14F-4D97-AF65-F5344CB8AC3E}">
        <p14:creationId xmlns:p14="http://schemas.microsoft.com/office/powerpoint/2010/main" val="3593843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9812" y="152400"/>
            <a:ext cx="8467836" cy="777933"/>
          </a:xfrm>
        </p:spPr>
        <p:txBody>
          <a:bodyPr/>
          <a:lstStyle/>
          <a:p>
            <a:r>
              <a:rPr lang="en-US" dirty="0" smtClean="0"/>
              <a:t>Story Time: </a:t>
            </a:r>
            <a:endParaRPr lang="en-US" dirty="0"/>
          </a:p>
        </p:txBody>
      </p:sp>
      <p:sp>
        <p:nvSpPr>
          <p:cNvPr id="3" name="Content Placeholder 2"/>
          <p:cNvSpPr>
            <a:spLocks noGrp="1"/>
          </p:cNvSpPr>
          <p:nvPr>
            <p:ph idx="1"/>
          </p:nvPr>
        </p:nvSpPr>
        <p:spPr>
          <a:xfrm>
            <a:off x="385373" y="1231554"/>
            <a:ext cx="8591983" cy="4652414"/>
          </a:xfrm>
        </p:spPr>
        <p:txBody>
          <a:bodyPr>
            <a:normAutofit/>
          </a:bodyPr>
          <a:lstStyle/>
          <a:p>
            <a:r>
              <a:rPr lang="en-US" sz="2399" dirty="0" err="1"/>
              <a:t>Palantir</a:t>
            </a:r>
            <a:r>
              <a:rPr lang="en-US" sz="2399" dirty="0"/>
              <a:t> – Deployable Ground System</a:t>
            </a:r>
          </a:p>
          <a:p>
            <a:pPr lvl="1"/>
            <a:r>
              <a:rPr lang="en-US" sz="2199" dirty="0"/>
              <a:t>Delivering relevant Technology</a:t>
            </a:r>
          </a:p>
          <a:p>
            <a:pPr lvl="1"/>
            <a:r>
              <a:rPr lang="en-US" sz="2199" dirty="0"/>
              <a:t>“This is how we have always done it”</a:t>
            </a:r>
            <a:endParaRPr lang="en-US" sz="2399" dirty="0"/>
          </a:p>
          <a:p>
            <a:endParaRPr lang="en-US" sz="2399" dirty="0"/>
          </a:p>
          <a:p>
            <a:endParaRPr lang="en-US" sz="2399" dirty="0"/>
          </a:p>
          <a:p>
            <a:endParaRPr lang="en-US" sz="2399" dirty="0"/>
          </a:p>
          <a:p>
            <a:endParaRPr lang="en-US" sz="2399"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5012" y="2909188"/>
            <a:ext cx="5222150" cy="3313606"/>
          </a:xfrm>
          <a:prstGeom prst="rect">
            <a:avLst/>
          </a:prstGeom>
        </p:spPr>
      </p:pic>
    </p:spTree>
    <p:extLst>
      <p:ext uri="{BB962C8B-B14F-4D97-AF65-F5344CB8AC3E}">
        <p14:creationId xmlns:p14="http://schemas.microsoft.com/office/powerpoint/2010/main" val="1807657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147" y="1979551"/>
            <a:ext cx="10323532" cy="4544762"/>
          </a:xfrm>
          <a:prstGeom prst="rect">
            <a:avLst/>
          </a:prstGeom>
        </p:spPr>
      </p:pic>
      <p:pic>
        <p:nvPicPr>
          <p:cNvPr id="3" name="Picture 2"/>
          <p:cNvPicPr>
            <a:picLocks noChangeAspect="1"/>
          </p:cNvPicPr>
          <p:nvPr/>
        </p:nvPicPr>
        <p:blipFill>
          <a:blip r:embed="rId3"/>
          <a:stretch>
            <a:fillRect/>
          </a:stretch>
        </p:blipFill>
        <p:spPr>
          <a:xfrm>
            <a:off x="68704" y="1186326"/>
            <a:ext cx="1714054" cy="933207"/>
          </a:xfrm>
          <a:prstGeom prst="rect">
            <a:avLst/>
          </a:prstGeom>
        </p:spPr>
      </p:pic>
      <p:pic>
        <p:nvPicPr>
          <p:cNvPr id="6" name="Picture 5"/>
          <p:cNvPicPr>
            <a:picLocks noChangeAspect="1"/>
          </p:cNvPicPr>
          <p:nvPr/>
        </p:nvPicPr>
        <p:blipFill>
          <a:blip r:embed="rId4"/>
          <a:stretch>
            <a:fillRect/>
          </a:stretch>
        </p:blipFill>
        <p:spPr>
          <a:xfrm>
            <a:off x="10042337" y="1251148"/>
            <a:ext cx="1980684" cy="714189"/>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56368" y="1761115"/>
            <a:ext cx="5644309" cy="4639685"/>
          </a:xfrm>
          <a:prstGeom prst="rect">
            <a:avLst/>
          </a:prstGeom>
        </p:spPr>
      </p:pic>
      <p:sp>
        <p:nvSpPr>
          <p:cNvPr id="8" name="TextBox 7"/>
          <p:cNvSpPr txBox="1"/>
          <p:nvPr/>
        </p:nvSpPr>
        <p:spPr>
          <a:xfrm>
            <a:off x="5983606" y="5858912"/>
            <a:ext cx="2613210" cy="646163"/>
          </a:xfrm>
          <a:prstGeom prst="rect">
            <a:avLst/>
          </a:prstGeom>
          <a:noFill/>
        </p:spPr>
        <p:txBody>
          <a:bodyPr wrap="square" rtlCol="0">
            <a:spAutoFit/>
          </a:bodyPr>
          <a:lstStyle/>
          <a:p>
            <a:r>
              <a:rPr lang="en-US" sz="3599" b="1" i="1" dirty="0">
                <a:solidFill>
                  <a:srgbClr val="FF0000"/>
                </a:solidFill>
              </a:rPr>
              <a:t>NOTIONAL</a:t>
            </a:r>
          </a:p>
        </p:txBody>
      </p:sp>
      <p:sp>
        <p:nvSpPr>
          <p:cNvPr id="5" name="Rectangle 4"/>
          <p:cNvSpPr/>
          <p:nvPr/>
        </p:nvSpPr>
        <p:spPr>
          <a:xfrm>
            <a:off x="10493157" y="6183893"/>
            <a:ext cx="1750857" cy="276927"/>
          </a:xfrm>
          <a:prstGeom prst="rect">
            <a:avLst/>
          </a:prstGeom>
        </p:spPr>
        <p:txBody>
          <a:bodyPr wrap="none">
            <a:spAutoFit/>
          </a:bodyPr>
          <a:lstStyle/>
          <a:p>
            <a:r>
              <a:rPr lang="en-US" sz="1200" dirty="0"/>
              <a:t>(Photo Credit: U.S. Army)</a:t>
            </a:r>
          </a:p>
        </p:txBody>
      </p:sp>
      <p:sp>
        <p:nvSpPr>
          <p:cNvPr id="9" name="Title 1"/>
          <p:cNvSpPr txBox="1">
            <a:spLocks/>
          </p:cNvSpPr>
          <p:nvPr/>
        </p:nvSpPr>
        <p:spPr>
          <a:xfrm>
            <a:off x="3579812" y="152400"/>
            <a:ext cx="8467836" cy="777933"/>
          </a:xfrm>
          <a:prstGeom prst="rect">
            <a:avLst/>
          </a:prstGeom>
        </p:spPr>
        <p:txBody>
          <a:bodyPr/>
          <a:lstStyle>
            <a:lvl1pPr algn="r" defTabSz="914400" rtl="0" eaLnBrk="1" latinLnBrk="0" hangingPunct="1">
              <a:spcBef>
                <a:spcPct val="0"/>
              </a:spcBef>
              <a:buNone/>
              <a:defRPr sz="4000" b="1" kern="1200">
                <a:solidFill>
                  <a:srgbClr val="002060"/>
                </a:solidFill>
                <a:latin typeface="+mj-lt"/>
                <a:ea typeface="+mj-ea"/>
                <a:cs typeface="+mj-cs"/>
              </a:defRPr>
            </a:lvl1pPr>
          </a:lstStyle>
          <a:p>
            <a:r>
              <a:rPr lang="en-US" dirty="0" smtClean="0"/>
              <a:t>PALT &amp; DCMA Proposal Reviews</a:t>
            </a:r>
            <a:endParaRPr lang="en-US" dirty="0"/>
          </a:p>
        </p:txBody>
      </p:sp>
    </p:spTree>
    <p:extLst>
      <p:ext uri="{BB962C8B-B14F-4D97-AF65-F5344CB8AC3E}">
        <p14:creationId xmlns:p14="http://schemas.microsoft.com/office/powerpoint/2010/main" val="217704688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33996" y="178758"/>
            <a:ext cx="8754829" cy="645945"/>
          </a:xfrm>
        </p:spPr>
        <p:txBody>
          <a:bodyPr>
            <a:normAutofit fontScale="90000"/>
          </a:bodyPr>
          <a:lstStyle/>
          <a:p>
            <a:pPr>
              <a:defRPr/>
            </a:pPr>
            <a:r>
              <a:rPr lang="en-US" dirty="0" smtClean="0"/>
              <a:t>Commercial Definition (FAR 2.101)</a:t>
            </a:r>
            <a:endParaRPr dirty="0"/>
          </a:p>
        </p:txBody>
      </p:sp>
      <p:pic>
        <p:nvPicPr>
          <p:cNvPr id="91140"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00240" y="1375408"/>
            <a:ext cx="5815879" cy="472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TextBox 8"/>
          <p:cNvSpPr txBox="1">
            <a:spLocks noChangeArrowheads="1"/>
          </p:cNvSpPr>
          <p:nvPr/>
        </p:nvSpPr>
        <p:spPr bwMode="auto">
          <a:xfrm rot="20908966">
            <a:off x="1362490" y="2299061"/>
            <a:ext cx="4461301" cy="41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99" b="1" dirty="0">
                <a:solidFill>
                  <a:schemeClr val="bg1"/>
                </a:solidFill>
              </a:rPr>
              <a:t>The Eight Paths to Commerciality</a:t>
            </a:r>
          </a:p>
        </p:txBody>
      </p:sp>
      <p:grpSp>
        <p:nvGrpSpPr>
          <p:cNvPr id="2" name="Group 1"/>
          <p:cNvGrpSpPr/>
          <p:nvPr/>
        </p:nvGrpSpPr>
        <p:grpSpPr>
          <a:xfrm>
            <a:off x="6868242" y="1375408"/>
            <a:ext cx="2993798" cy="4733683"/>
            <a:chOff x="7899815" y="1964274"/>
            <a:chExt cx="3495036" cy="3581475"/>
          </a:xfrm>
        </p:grpSpPr>
        <p:sp>
          <p:nvSpPr>
            <p:cNvPr id="6" name="Content Placeholder 3"/>
            <p:cNvSpPr txBox="1">
              <a:spLocks/>
            </p:cNvSpPr>
            <p:nvPr/>
          </p:nvSpPr>
          <p:spPr>
            <a:xfrm>
              <a:off x="7899815" y="1964274"/>
              <a:ext cx="3495036" cy="2081595"/>
            </a:xfrm>
            <a:prstGeom prst="rect">
              <a:avLst/>
            </a:prstGeom>
            <a:solidFill>
              <a:schemeClr val="bg1"/>
            </a:solidFill>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sz="2399" dirty="0"/>
                <a:t>“Of a Type”</a:t>
              </a:r>
            </a:p>
            <a:p>
              <a:r>
                <a:rPr lang="en-US" altLang="en-US" sz="2399" dirty="0"/>
                <a:t>Evaluate “Similar” item</a:t>
              </a:r>
            </a:p>
            <a:p>
              <a:r>
                <a:rPr lang="en-US" altLang="en-US" sz="2399" dirty="0"/>
                <a:t>Customarily used</a:t>
              </a: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253070" y="3295297"/>
              <a:ext cx="3141781" cy="225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02580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DCMA_Wide_Brief_Template_odell-Upd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CDDB5E7B62814DA0D9245EE0F2F690" ma:contentTypeVersion="1" ma:contentTypeDescription="Create a new document." ma:contentTypeScope="" ma:versionID="e0828add8e900a5e70657b7e2d0afff3">
  <xsd:schema xmlns:xsd="http://www.w3.org/2001/XMLSchema" xmlns:xs="http://www.w3.org/2001/XMLSchema" xmlns:p="http://schemas.microsoft.com/office/2006/metadata/properties" xmlns:ns2="260f618f-b1d5-4794-ae01-50121f5c5c1d" targetNamespace="http://schemas.microsoft.com/office/2006/metadata/properties" ma:root="true" ma:fieldsID="618ad202c0dac9f9aa596881ca276a54" ns2:_="">
    <xsd:import namespace="260f618f-b1d5-4794-ae01-50121f5c5c1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0f618f-b1d5-4794-ae01-50121f5c5c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89E41B-5289-4AD3-8834-4A8279216C93}">
  <ds:schemaRefs>
    <ds:schemaRef ds:uri="http://purl.org/dc/terms/"/>
    <ds:schemaRef ds:uri="http://schemas.openxmlformats.org/package/2006/metadata/core-properties"/>
    <ds:schemaRef ds:uri="http://purl.org/dc/dcmitype/"/>
    <ds:schemaRef ds:uri="http://schemas.microsoft.com/office/infopath/2007/PartnerControls"/>
    <ds:schemaRef ds:uri="260f618f-b1d5-4794-ae01-50121f5c5c1d"/>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E1BA4173-1AB8-4A89-B3A5-A2276B4A80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0f618f-b1d5-4794-ae01-50121f5c5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EF4FEA-52A2-4C7C-8C78-2CC02414A7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DCMA_Wide_Brief_Template_odell-Update</Template>
  <TotalTime>1242</TotalTime>
  <Words>6909</Words>
  <Application>Microsoft Office PowerPoint</Application>
  <PresentationFormat>Custom</PresentationFormat>
  <Paragraphs>693</Paragraphs>
  <Slides>39</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Century</vt:lpstr>
      <vt:lpstr>Georgia</vt:lpstr>
      <vt:lpstr>Times New Roman</vt:lpstr>
      <vt:lpstr>Wingdings 2</vt:lpstr>
      <vt:lpstr>Wingdings 3</vt:lpstr>
      <vt:lpstr>DCMA_Wide_Brief_Template_odell-Update</vt:lpstr>
      <vt:lpstr>DCMA Commercial Item Group  Commercial Acquisition &amp; Determination Authority</vt:lpstr>
      <vt:lpstr>Commercial Acquisition</vt:lpstr>
      <vt:lpstr>Leadership Need for Speed</vt:lpstr>
      <vt:lpstr>DAU Contracting Cone</vt:lpstr>
      <vt:lpstr>Acquisition Thought Process</vt:lpstr>
      <vt:lpstr>Story Time: </vt:lpstr>
      <vt:lpstr>Story Time: </vt:lpstr>
      <vt:lpstr>PowerPoint Presentation</vt:lpstr>
      <vt:lpstr>Commercial Definition (FAR 2.101)</vt:lpstr>
      <vt:lpstr>Misconceptions About Commerciality</vt:lpstr>
      <vt:lpstr>Roles and Responsibilities</vt:lpstr>
      <vt:lpstr>How to Tackle Market Research?</vt:lpstr>
      <vt:lpstr>Focus on the Price</vt:lpstr>
      <vt:lpstr>CIG Teams &amp; Locations</vt:lpstr>
      <vt:lpstr>Commercial Item Database</vt:lpstr>
      <vt:lpstr>Today’s CIG</vt:lpstr>
      <vt:lpstr>Tomorrow’s CIG</vt:lpstr>
      <vt:lpstr>Questions?  Let’s make a difference </vt:lpstr>
      <vt:lpstr>Backup Slides </vt:lpstr>
      <vt:lpstr>Commercial Acquisition, Why Do It?</vt:lpstr>
      <vt:lpstr>Market Research Reminders</vt:lpstr>
      <vt:lpstr>Determination Authority</vt:lpstr>
      <vt:lpstr>Focus on the Price</vt:lpstr>
      <vt:lpstr>Commercial Item Definition (1)</vt:lpstr>
      <vt:lpstr>Commercial Item Definition (2)</vt:lpstr>
      <vt:lpstr>Commercial Item Definition (3)</vt:lpstr>
      <vt:lpstr>Commercial Item Definition (4)</vt:lpstr>
      <vt:lpstr>Commercial Item Definition (5)</vt:lpstr>
      <vt:lpstr>Commercial Item Definition (6)</vt:lpstr>
      <vt:lpstr>Commercial Item Definition (7)</vt:lpstr>
      <vt:lpstr>Commercial Item Definition (8)</vt:lpstr>
      <vt:lpstr>What are Contractors Required to Provide?</vt:lpstr>
      <vt:lpstr>NDAA 2016 - Nontraditional Defense Contractors</vt:lpstr>
      <vt:lpstr>NDAA 2018 Sec. 848 – Commercial Item Determinations </vt:lpstr>
      <vt:lpstr>NDAA 2016 vs. NDAA 2018 </vt:lpstr>
      <vt:lpstr>NDAA 2019 – New Definitions</vt:lpstr>
      <vt:lpstr>Resources at Your Disposal</vt:lpstr>
      <vt:lpstr>The Future &amp; Where We Go from Here…</vt:lpstr>
      <vt:lpstr>Today’s CIG</vt:lpstr>
    </vt:vector>
  </TitlesOfParts>
  <Company>DCMA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DCMA COUNCIL MEETING TEMPLATE (Info Brief)</dc:title>
  <dc:creator>O'Dell, Sarah A.</dc:creator>
  <cp:lastModifiedBy>Healy, Thomas J.</cp:lastModifiedBy>
  <cp:revision>97</cp:revision>
  <cp:lastPrinted>2015-11-17T19:50:24Z</cp:lastPrinted>
  <dcterms:created xsi:type="dcterms:W3CDTF">2015-11-09T15:15:42Z</dcterms:created>
  <dcterms:modified xsi:type="dcterms:W3CDTF">2019-12-05T14:18:12Z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0x0101000FCDDB5E7B62814DA0D9245EE0F2F690</vt:lpwstr>
  </property>
  <property fmtid="{D5CDD505-2E9C-101B-9397-08002B2CF9AE}" pid="3" name="TemplateUrl">
    <vt:lpwstr/>
  </property>
  <property fmtid="{D5CDD505-2E9C-101B-9397-08002B2CF9AE}" pid="4" name="xd_ProgID">
    <vt:lpwstr/>
  </property>
  <property fmtid="{D5CDD505-2E9C-101B-9397-08002B2CF9AE}" pid="5" name="Order">
    <vt:r8>300</vt:r8>
  </property>
  <property fmtid="{D5CDD505-2E9C-101B-9397-08002B2CF9AE}" pid="6" name="_SourceUrl">
    <vt:lpwstr/>
  </property>
  <property fmtid="{D5CDD505-2E9C-101B-9397-08002B2CF9AE}" pid="7" name="_SharedFileIndex">
    <vt:lpwstr/>
  </property>
</Properties>
</file>